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8" r:id="rId2"/>
    <p:sldId id="269" r:id="rId3"/>
    <p:sldId id="278" r:id="rId4"/>
    <p:sldId id="271" r:id="rId5"/>
    <p:sldId id="277" r:id="rId6"/>
    <p:sldId id="272" r:id="rId7"/>
    <p:sldId id="280" r:id="rId8"/>
    <p:sldId id="273" r:id="rId9"/>
    <p:sldId id="274" r:id="rId10"/>
    <p:sldId id="284" r:id="rId11"/>
    <p:sldId id="285" r:id="rId12"/>
    <p:sldId id="286" r:id="rId13"/>
    <p:sldId id="275" r:id="rId14"/>
    <p:sldId id="287" r:id="rId15"/>
    <p:sldId id="288" r:id="rId16"/>
    <p:sldId id="276" r:id="rId17"/>
    <p:sldId id="289" r:id="rId18"/>
    <p:sldId id="282"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785"/>
    <a:srgbClr val="FFFFFF"/>
    <a:srgbClr val="F3F3F5"/>
    <a:srgbClr val="0E341B"/>
    <a:srgbClr val="8D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77778" autoAdjust="0"/>
  </p:normalViewPr>
  <p:slideViewPr>
    <p:cSldViewPr snapToGrid="0">
      <p:cViewPr varScale="1">
        <p:scale>
          <a:sx n="65" d="100"/>
          <a:sy n="65" d="100"/>
        </p:scale>
        <p:origin x="1026"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144E9-4516-4EEB-9CA5-07D6A142A60E}" type="datetimeFigureOut">
              <a:rPr lang="ko-KR" altLang="en-US" smtClean="0"/>
              <a:t>2024-10-04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DC250-9BCE-4B0F-9C04-FBD11550DF40}" type="slidenum">
              <a:rPr lang="ko-KR" altLang="en-US" smtClean="0"/>
              <a:t>‹#›</a:t>
            </a:fld>
            <a:endParaRPr lang="ko-KR" altLang="en-US"/>
          </a:p>
        </p:txBody>
      </p:sp>
    </p:spTree>
    <p:extLst>
      <p:ext uri="{BB962C8B-B14F-4D97-AF65-F5344CB8AC3E}">
        <p14:creationId xmlns:p14="http://schemas.microsoft.com/office/powerpoint/2010/main" val="398176820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Hello, everyone. My name is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Minseok</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from Team J, and I would like to introduce our Sungkyunkwan university laboratory recommendation service,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FindMyLab</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a:t>
            </a:fld>
            <a:endParaRPr lang="ko-KR" altLang="en-US"/>
          </a:p>
        </p:txBody>
      </p:sp>
    </p:spTree>
    <p:extLst>
      <p:ext uri="{BB962C8B-B14F-4D97-AF65-F5344CB8AC3E}">
        <p14:creationId xmlns:p14="http://schemas.microsoft.com/office/powerpoint/2010/main" val="182427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We plan to use crawled data for this information.</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10</a:t>
            </a:fld>
            <a:endParaRPr lang="ko-KR" altLang="en-US"/>
          </a:p>
        </p:txBody>
      </p:sp>
    </p:spTree>
    <p:extLst>
      <p:ext uri="{BB962C8B-B14F-4D97-AF65-F5344CB8AC3E}">
        <p14:creationId xmlns:p14="http://schemas.microsoft.com/office/powerpoint/2010/main" val="413272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When you click on a specific lab card, more detailed information will appear. First, based on recent papers, there will be a description of the main research areas of the lab. I think you can know intuitive and accurate laboratory information by showing it in a little more detail.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As you scroll further, you'll see other labs conducting research on related topics, allowing for easy comparison. I'm going to allow you to click on these and go straight to the information in the lab.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These are the core features of the service, and we plan to add additional features as we continue development.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11</a:t>
            </a:fld>
            <a:endParaRPr lang="ko-KR" altLang="en-US"/>
          </a:p>
        </p:txBody>
      </p:sp>
    </p:spTree>
    <p:extLst>
      <p:ext uri="{BB962C8B-B14F-4D97-AF65-F5344CB8AC3E}">
        <p14:creationId xmlns:p14="http://schemas.microsoft.com/office/powerpoint/2010/main" val="2473891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this project, we plan to use prompt engineering and the SBERT model. First, prompt engineering refers to the process of guiding generative AI to produce the desired response. In prompt engineering, it is important to carefully select the format and contextual words. Various generative AI platforms explain techniques for effective prompt engineering. In our case, we plan to break down complex tasks into sub-tasks to achieve the desired outcomes.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12</a:t>
            </a:fld>
            <a:endParaRPr lang="ko-KR" altLang="en-US"/>
          </a:p>
        </p:txBody>
      </p:sp>
    </p:spTree>
    <p:extLst>
      <p:ext uri="{BB962C8B-B14F-4D97-AF65-F5344CB8AC3E}">
        <p14:creationId xmlns:p14="http://schemas.microsoft.com/office/powerpoint/2010/main" val="63075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Next, we have the BERT models. The image shown depicts the structure of the original BERT model. BERT is a bidirectional model that stacks multiple layers of the original transformer’s encoder structure. In the original transformer, the attention process, which mixes the information between tokens, was only applied to previous tokens relative to the current token. However, in BERT, this attention is applied bidirectionally, including future tokens, allowing the [CLS] token to learn a feature embedding that contains the meaning of all tokens in the sentence.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structure of the model we intend to use in our program, SBERT, is as right figure. The structure of SBERT adds a pooling layer to the output of the original BERT model to utilize the extracted embeddings. Unlike BERT, SBERT passes two sentences through a single transformer and processes each sentence separately through the Transformer.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p>
          <a:p>
            <a:pPr latinLnBrk="1">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SBERT is also efficient in terms of training time because it only requires f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ine</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-tuning on a pretrained BERT model.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13</a:t>
            </a:fld>
            <a:endParaRPr lang="ko-KR" altLang="en-US"/>
          </a:p>
        </p:txBody>
      </p:sp>
    </p:spTree>
    <p:extLst>
      <p:ext uri="{BB962C8B-B14F-4D97-AF65-F5344CB8AC3E}">
        <p14:creationId xmlns:p14="http://schemas.microsoft.com/office/powerpoint/2010/main" val="367051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Then, I will explain what happens at the back end while using the service.</a:t>
            </a:r>
          </a:p>
          <a:p>
            <a:endParaRPr lang="en-US" altLang="ko-KR" dirty="0"/>
          </a:p>
          <a:p>
            <a:r>
              <a:rPr lang="en-US" altLang="ko-KR" dirty="0"/>
              <a:t>We will first obtain the professor’s ORCID to secure the DOI of their papers via the </a:t>
            </a:r>
            <a:r>
              <a:rPr lang="en-US" altLang="ko-KR" dirty="0" err="1"/>
              <a:t>Crossref</a:t>
            </a:r>
            <a:r>
              <a:rPr lang="en-US" altLang="ko-KR" dirty="0"/>
              <a:t> API, which provides access to various metadata, including DOIs for research publications. Left</a:t>
            </a:r>
            <a:r>
              <a:rPr lang="ko-KR" altLang="en-US" dirty="0"/>
              <a:t> </a:t>
            </a:r>
            <a:r>
              <a:rPr lang="en-US" altLang="ko-KR" dirty="0"/>
              <a:t>figure</a:t>
            </a:r>
            <a:r>
              <a:rPr lang="ko-KR" altLang="en-US" dirty="0"/>
              <a:t> </a:t>
            </a:r>
            <a:r>
              <a:rPr lang="en-US" altLang="ko-KR" dirty="0"/>
              <a:t>shows</a:t>
            </a:r>
            <a:r>
              <a:rPr lang="ko-KR" altLang="en-US" dirty="0"/>
              <a:t> </a:t>
            </a:r>
            <a:r>
              <a:rPr lang="en-US" altLang="ko-KR" dirty="0"/>
              <a:t>message</a:t>
            </a:r>
            <a:r>
              <a:rPr lang="ko-KR" altLang="en-US" dirty="0"/>
              <a:t> </a:t>
            </a:r>
            <a:r>
              <a:rPr lang="en-US" altLang="ko-KR" dirty="0"/>
              <a:t>return</a:t>
            </a:r>
            <a:r>
              <a:rPr lang="ko-KR" altLang="en-US" dirty="0"/>
              <a:t> </a:t>
            </a:r>
            <a:r>
              <a:rPr lang="en-US" altLang="ko-KR" dirty="0"/>
              <a:t>by</a:t>
            </a:r>
            <a:r>
              <a:rPr lang="ko-KR" altLang="en-US" dirty="0"/>
              <a:t> </a:t>
            </a:r>
            <a:r>
              <a:rPr lang="en-US" altLang="ko-KR" dirty="0" err="1"/>
              <a:t>Crossref</a:t>
            </a:r>
            <a:r>
              <a:rPr lang="ko-KR" altLang="en-US" dirty="0"/>
              <a:t> </a:t>
            </a:r>
            <a:r>
              <a:rPr lang="en-US" altLang="ko-KR" dirty="0"/>
              <a:t>allows</a:t>
            </a:r>
            <a:r>
              <a:rPr lang="ko-KR" altLang="en-US" dirty="0"/>
              <a:t> </a:t>
            </a:r>
            <a:r>
              <a:rPr lang="en-US" altLang="ko-KR" dirty="0"/>
              <a:t>us</a:t>
            </a:r>
            <a:r>
              <a:rPr lang="ko-KR" altLang="en-US" dirty="0"/>
              <a:t> </a:t>
            </a:r>
            <a:r>
              <a:rPr lang="en-US" altLang="ko-KR" dirty="0"/>
              <a:t>to</a:t>
            </a:r>
            <a:r>
              <a:rPr lang="ko-KR" altLang="en-US" dirty="0"/>
              <a:t> </a:t>
            </a:r>
            <a:r>
              <a:rPr lang="en-US" altLang="ko-KR" dirty="0"/>
              <a:t>obtain</a:t>
            </a:r>
            <a:r>
              <a:rPr lang="ko-KR" altLang="en-US" dirty="0"/>
              <a:t> </a:t>
            </a:r>
            <a:r>
              <a:rPr lang="en-US" altLang="ko-KR" dirty="0"/>
              <a:t>the</a:t>
            </a:r>
            <a:r>
              <a:rPr lang="ko-KR" altLang="en-US" dirty="0"/>
              <a:t> </a:t>
            </a:r>
            <a:r>
              <a:rPr lang="en-US" altLang="ko-KR" dirty="0"/>
              <a:t>DOI</a:t>
            </a:r>
            <a:r>
              <a:rPr lang="ko-KR" altLang="en-US" dirty="0"/>
              <a:t> </a:t>
            </a:r>
            <a:r>
              <a:rPr lang="en-US" altLang="ko-KR" dirty="0"/>
              <a:t>through</a:t>
            </a:r>
            <a:r>
              <a:rPr lang="ko-KR" altLang="en-US" dirty="0"/>
              <a:t> </a:t>
            </a:r>
            <a:r>
              <a:rPr lang="en-US" altLang="ko-KR" dirty="0"/>
              <a:t>the</a:t>
            </a:r>
            <a:r>
              <a:rPr lang="ko-KR" altLang="en-US" dirty="0"/>
              <a:t> </a:t>
            </a:r>
            <a:r>
              <a:rPr lang="en-US" altLang="ko-KR" dirty="0"/>
              <a:t>work-list</a:t>
            </a:r>
            <a:r>
              <a:rPr lang="ko-KR" altLang="en-US" dirty="0"/>
              <a:t> </a:t>
            </a:r>
            <a:r>
              <a:rPr lang="en-US" altLang="ko-KR" dirty="0"/>
              <a:t>in</a:t>
            </a:r>
            <a:r>
              <a:rPr lang="ko-KR" altLang="en-US" dirty="0"/>
              <a:t> </a:t>
            </a:r>
            <a:r>
              <a:rPr lang="en-US" altLang="ko-KR" dirty="0"/>
              <a:t>the</a:t>
            </a:r>
            <a:r>
              <a:rPr lang="ko-KR" altLang="en-US" dirty="0"/>
              <a:t> </a:t>
            </a:r>
            <a:r>
              <a:rPr lang="en-US" altLang="ko-KR" dirty="0"/>
              <a:t>content</a:t>
            </a:r>
            <a:r>
              <a:rPr lang="ko-KR" altLang="en-US" dirty="0"/>
              <a:t> </a:t>
            </a:r>
            <a:r>
              <a:rPr lang="en-US" altLang="ko-KR" dirty="0"/>
              <a:t>section</a:t>
            </a:r>
          </a:p>
          <a:p>
            <a:endParaRPr lang="en-US" altLang="ko-KR" dirty="0"/>
          </a:p>
          <a:p>
            <a:r>
              <a:rPr lang="en-US" altLang="ko-KR" dirty="0"/>
              <a:t>And then, we will extract key technologies from the abstract of each paper. These technologies will be stored in a database and registered as research topics for the professor. We will also count how many papers have been published on each topic to calculate the frequency of research topics.</a:t>
            </a: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14</a:t>
            </a:fld>
            <a:endParaRPr lang="ko-KR" altLang="en-US"/>
          </a:p>
        </p:txBody>
      </p:sp>
    </p:spTree>
    <p:extLst>
      <p:ext uri="{BB962C8B-B14F-4D97-AF65-F5344CB8AC3E}">
        <p14:creationId xmlns:p14="http://schemas.microsoft.com/office/powerpoint/2010/main" val="2451763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core technology of this project, we will fine-tune a SBERT model to build a search system that integrates technical synonyms and related terms. This will allow us to accurately determine how frequently the professor researches specific technologies.</a:t>
            </a:r>
          </a:p>
          <a:p>
            <a:endParaRPr lang="en-US" altLang="ko-KR" dirty="0"/>
          </a:p>
          <a:p>
            <a:r>
              <a:rPr lang="en-US" altLang="ko-KR" dirty="0"/>
              <a:t>Since the goal is to search for professors and labs, the embedding </a:t>
            </a:r>
            <a:r>
              <a:rPr lang="en-US" altLang="ko-KR" dirty="0" err="1"/>
              <a:t>vec</a:t>
            </a:r>
            <a:r>
              <a:rPr lang="en-US" altLang="ko-KR" dirty="0"/>
              <a:t> tors of the extracted abstracts are used to calculate a comprehensive embedding vector for each professor’s research, which is then stored in the professor table and the paper table. A similarity calculation is performed based on the embed dings of the search query and the professors’ embeddings, and the professor most relevant to the search query is presented to the user</a:t>
            </a:r>
          </a:p>
          <a:p>
            <a:endParaRPr lang="en-US" altLang="ko-KR" dirty="0"/>
          </a:p>
          <a:p>
            <a:endParaRPr lang="en-US" altLang="ko-KR" dirty="0"/>
          </a:p>
          <a:p>
            <a:r>
              <a:rPr lang="en-US" altLang="ko-KR" dirty="0"/>
              <a:t>For evaluation metrics such as </a:t>
            </a:r>
            <a:r>
              <a:rPr lang="en-US" altLang="ko-KR" dirty="0" err="1"/>
              <a:t>Precision@K</a:t>
            </a:r>
            <a:r>
              <a:rPr lang="en-US" altLang="ko-KR" dirty="0"/>
              <a:t> or </a:t>
            </a:r>
            <a:r>
              <a:rPr lang="en-US" altLang="ko-KR" dirty="0" err="1"/>
              <a:t>Recall@K</a:t>
            </a:r>
            <a:r>
              <a:rPr lang="en-US" altLang="ko-KR" dirty="0"/>
              <a:t>, the number of items of interest to the user among the top K recommended items is estimated. However, since the order of recommendations is likely to be important in our model, we will use Mean Average Precision @ K (</a:t>
            </a:r>
            <a:r>
              <a:rPr lang="en-US" altLang="ko-KR" dirty="0" err="1"/>
              <a:t>mAP</a:t>
            </a:r>
            <a:r>
              <a:rPr lang="en-US" altLang="ko-KR" dirty="0"/>
              <a:t>) as the evaluation metric, which takes the order of recommendations into account</a:t>
            </a:r>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15</a:t>
            </a:fld>
            <a:endParaRPr lang="ko-KR" altLang="en-US"/>
          </a:p>
        </p:txBody>
      </p:sp>
    </p:spTree>
    <p:extLst>
      <p:ext uri="{BB962C8B-B14F-4D97-AF65-F5344CB8AC3E}">
        <p14:creationId xmlns:p14="http://schemas.microsoft.com/office/powerpoint/2010/main" val="241452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The project is largely divided into two categories: AI and web development. Web includes front-end and back-end. AI includes data collection, data preprocessing and model implementation. We decided our main roles based on the interest and competence of each team member. Although each has their own part, it will be f </a:t>
            </a:r>
            <a:r>
              <a:rPr lang="en-US" altLang="ko-KR" sz="2800" dirty="0" err="1"/>
              <a:t>lexible</a:t>
            </a:r>
            <a:r>
              <a:rPr lang="en-US" altLang="ko-KR" sz="2800" dirty="0"/>
              <a:t> if needed during the project.</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16</a:t>
            </a:fld>
            <a:endParaRPr lang="ko-KR" altLang="en-US"/>
          </a:p>
        </p:txBody>
      </p:sp>
    </p:spTree>
    <p:extLst>
      <p:ext uri="{BB962C8B-B14F-4D97-AF65-F5344CB8AC3E}">
        <p14:creationId xmlns:p14="http://schemas.microsoft.com/office/powerpoint/2010/main" val="25750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dirty="0"/>
              <a:t>Based on the roles that were largely divided into two categories, we planned the project schedule by dividing it into front-end, back-end, and AI parts. Although it is the schedule planned, it is aware some might change during the project depending on situation and progress.</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17</a:t>
            </a:fld>
            <a:endParaRPr lang="ko-KR" altLang="en-US"/>
          </a:p>
        </p:txBody>
      </p:sp>
    </p:spTree>
    <p:extLst>
      <p:ext uri="{BB962C8B-B14F-4D97-AF65-F5344CB8AC3E}">
        <p14:creationId xmlns:p14="http://schemas.microsoft.com/office/powerpoint/2010/main" val="117023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Dependence on ORCID This project is based on ORCID, a widely used researcher and contributor identifier. While many professors use ORCID, the program may not function properly for those who do not use or update their ORCID profiles. The Google Scholar API can be used to partially supplement this, but since it operates through crawling, it may result in a time disadvantage. </a:t>
            </a:r>
          </a:p>
          <a:p>
            <a:endParaRPr lang="en-US" altLang="ko-KR" dirty="0"/>
          </a:p>
          <a:p>
            <a:r>
              <a:rPr lang="en-US" altLang="ko-KR" dirty="0"/>
              <a:t>Challenges with GPT-4 Prompting Feedback AlthoughGPT-4prompting demonstrates powerful capabilities, the difficulty in receiving user feedback can lead to decreased reliability of results. To address this, we will implement an algorithm to review and potentially reject keywords that significantly deviate from existing keywords or the professor’s broader research areas when storing data in the database. Additionally, we will refine the data through user feedback and ensure that the prompt design avoids generating false information for DOIs that cannot be extracted.</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18</a:t>
            </a:fld>
            <a:endParaRPr lang="ko-KR" altLang="en-US"/>
          </a:p>
        </p:txBody>
      </p:sp>
    </p:spTree>
    <p:extLst>
      <p:ext uri="{BB962C8B-B14F-4D97-AF65-F5344CB8AC3E}">
        <p14:creationId xmlns:p14="http://schemas.microsoft.com/office/powerpoint/2010/main" val="85106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presentation will proceed in the following order.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2</a:t>
            </a:fld>
            <a:endParaRPr lang="ko-KR" altLang="en-US"/>
          </a:p>
        </p:txBody>
      </p:sp>
    </p:spTree>
    <p:extLst>
      <p:ext uri="{BB962C8B-B14F-4D97-AF65-F5344CB8AC3E}">
        <p14:creationId xmlns:p14="http://schemas.microsoft.com/office/powerpoint/2010/main" val="208924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Most of you here are likely seniors preparing for employment or graduate enrollment. Perhaps most students have decided on what they want to do in the future. But What are some ways to build the competitiveness of your field of interest?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3</a:t>
            </a:fld>
            <a:endParaRPr lang="ko-KR" altLang="en-US"/>
          </a:p>
        </p:txBody>
      </p:sp>
    </p:spTree>
    <p:extLst>
      <p:ext uri="{BB962C8B-B14F-4D97-AF65-F5344CB8AC3E}">
        <p14:creationId xmlns:p14="http://schemas.microsoft.com/office/powerpoint/2010/main" val="232489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are many ways to do this, but our school offers the following programs: URP (Undergraduate Research Program), Co-op, and undergraduate research student programs. </a:t>
            </a:r>
            <a:r>
              <a:rPr lang="en-US" altLang="ko-KR" sz="2800" b="0" i="0" dirty="0">
                <a:solidFill>
                  <a:srgbClr val="000000"/>
                </a:solidFill>
                <a:effectLst/>
                <a:latin typeface="noto"/>
              </a:rPr>
              <a:t>There are some differences, but </a:t>
            </a:r>
            <a:r>
              <a:rPr lang="en-US" altLang="ko-KR" sz="1800" b="0" i="0" kern="100" dirty="0">
                <a:solidFill>
                  <a:srgbClr val="000000"/>
                </a:solidFill>
                <a:effectLst/>
                <a:latin typeface="맑은 고딕" panose="020B0503020000020004" pitchFamily="50" charset="-127"/>
                <a:ea typeface="맑은 고딕" panose="020B0503020000020004" pitchFamily="50" charset="-127"/>
                <a:cs typeface="Times New Roman" panose="02020603050405020304" pitchFamily="18" charset="0"/>
              </a:rPr>
              <a:t>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hese are ways to build research experience while still being an undergraduate.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addition, the graduate school enrollment rate in our department has been steadily increasing, from 24.1% in 2012 to 42.9%. This trend shows that programs like ours can not only help students prepare for employment but also serve as a tool for gathering information when applying to graduate schools.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4</a:t>
            </a:fld>
            <a:endParaRPr lang="ko-KR" altLang="en-US"/>
          </a:p>
        </p:txBody>
      </p:sp>
    </p:spTree>
    <p:extLst>
      <p:ext uri="{BB962C8B-B14F-4D97-AF65-F5344CB8AC3E}">
        <p14:creationId xmlns:p14="http://schemas.microsoft.com/office/powerpoint/2010/main" val="645029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To participate in these programs, you need to communicate with a professor. In most cases, you would search for professors in your department's website who match your area of interest. However, sometimes the website may not provide detailed information about their specific research areas.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Additionally, for high-demand topics like artificial intelligence, professors in other departments may also conduct research in that field. In other words, it’s not easy to get a overview of research labs in our university.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5</a:t>
            </a:fld>
            <a:endParaRPr lang="ko-KR" altLang="en-US"/>
          </a:p>
        </p:txBody>
      </p:sp>
    </p:spTree>
    <p:extLst>
      <p:ext uri="{BB962C8B-B14F-4D97-AF65-F5344CB8AC3E}">
        <p14:creationId xmlns:p14="http://schemas.microsoft.com/office/powerpoint/2010/main" val="1889754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have been attempts to solve this problem for some time. In Korea, we have a service called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KimPakSaNet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and overseas, there’s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RateMyProfessor</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6</a:t>
            </a:fld>
            <a:endParaRPr lang="ko-KR" altLang="en-US"/>
          </a:p>
        </p:txBody>
      </p:sp>
    </p:spTree>
    <p:extLst>
      <p:ext uri="{BB962C8B-B14F-4D97-AF65-F5344CB8AC3E}">
        <p14:creationId xmlns:p14="http://schemas.microsoft.com/office/powerpoint/2010/main" val="210585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their main evaluation table.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However, </a:t>
            </a:r>
            <a:r>
              <a:rPr lang="en-US" altLang="ko-KR" sz="1200" kern="100" dirty="0" err="1">
                <a:effectLst/>
                <a:latin typeface="맑은 고딕" panose="020B0503020000020004" pitchFamily="50" charset="-127"/>
                <a:ea typeface="맑은 고딕" panose="020B0503020000020004" pitchFamily="50" charset="-127"/>
                <a:cs typeface="Times New Roman" panose="02020603050405020304" pitchFamily="18" charset="0"/>
              </a:rPr>
              <a:t>KimPakSaNet</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focuses on sensitive topics like personality or real wages rather than research fields.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In case of </a:t>
            </a:r>
            <a:r>
              <a:rPr lang="en-US" altLang="ko-KR" sz="1200" kern="100" dirty="0" err="1">
                <a:effectLst/>
                <a:latin typeface="맑은 고딕" panose="020B0503020000020004" pitchFamily="50" charset="-127"/>
                <a:ea typeface="맑은 고딕" panose="020B0503020000020004" pitchFamily="50" charset="-127"/>
                <a:cs typeface="Times New Roman" panose="02020603050405020304" pitchFamily="18" charset="0"/>
              </a:rPr>
              <a:t>RateMyProfessor</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the key content is mostly based on undergraduate course evaluations.</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r>
              <a:rPr lang="en-US" altLang="ko-KR" dirty="0"/>
              <a:t>One interesting thing is that both services have recently filed defamation lawsuits. At the last idea-sharing meeting, someone offered suggestions on students' evaluation, but this is also the main reason we didn't choose it because it was an existing service and there might be legal issues.</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7</a:t>
            </a:fld>
            <a:endParaRPr lang="ko-KR" altLang="en-US"/>
          </a:p>
        </p:txBody>
      </p:sp>
    </p:spTree>
    <p:extLst>
      <p:ext uri="{BB962C8B-B14F-4D97-AF65-F5344CB8AC3E}">
        <p14:creationId xmlns:p14="http://schemas.microsoft.com/office/powerpoint/2010/main" val="1139852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summary, it's difficult to get detailed information about a lab’s specific research areas, and finding labs across different departments requires a lot of effort. Moreover, searching for niche fields within larger areas is even more challenging. Therefore, we aim to create a program that provides lab information by analyzing research papers.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8</a:t>
            </a:fld>
            <a:endParaRPr lang="ko-KR" altLang="en-US"/>
          </a:p>
        </p:txBody>
      </p:sp>
    </p:spTree>
    <p:extLst>
      <p:ext uri="{BB962C8B-B14F-4D97-AF65-F5344CB8AC3E}">
        <p14:creationId xmlns:p14="http://schemas.microsoft.com/office/powerpoint/2010/main" val="3327759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I'll show you a rough service use scenario.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First, when you input a field of interest on the page, a list of relevant labs will appear. In the case of areas of interest that users enter, it is possible in a large range such as AI, and we will support the search in more subdivided areas such as computer vision and object detection. The more subdivided you search, the higher the probability of finding a lab room that suits user. On the lab card, you will see key keywords and the titles of recent papers.</a:t>
            </a:r>
            <a:endParaRPr lang="ko-KR" altLang="en-US" dirty="0"/>
          </a:p>
        </p:txBody>
      </p:sp>
      <p:sp>
        <p:nvSpPr>
          <p:cNvPr id="4" name="슬라이드 번호 개체 틀 3"/>
          <p:cNvSpPr>
            <a:spLocks noGrp="1"/>
          </p:cNvSpPr>
          <p:nvPr>
            <p:ph type="sldNum" sz="quarter" idx="5"/>
          </p:nvPr>
        </p:nvSpPr>
        <p:spPr/>
        <p:txBody>
          <a:bodyPr/>
          <a:lstStyle/>
          <a:p>
            <a:fld id="{EFADC250-9BCE-4B0F-9C04-FBD11550DF40}" type="slidenum">
              <a:rPr lang="ko-KR" altLang="en-US" smtClean="0"/>
              <a:t>9</a:t>
            </a:fld>
            <a:endParaRPr lang="ko-KR" altLang="en-US"/>
          </a:p>
        </p:txBody>
      </p:sp>
    </p:spTree>
    <p:extLst>
      <p:ext uri="{BB962C8B-B14F-4D97-AF65-F5344CB8AC3E}">
        <p14:creationId xmlns:p14="http://schemas.microsoft.com/office/powerpoint/2010/main" val="351449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0C3044-85E6-A5CC-CFC4-9A138300F1A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D7FB75A-9945-067C-DE48-3F689A7C2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C6E6916-FFFA-0FE9-49C4-93CBAE03DA3D}"/>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987DDCE3-4A10-D1F0-73DB-21BA9AC9B71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A8F390-FA2C-0D5B-CFE8-36BC2A086A33}"/>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92662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57FCC1-C3C1-4346-C520-9A88F317CBA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55DEE32-2429-FD3F-38E6-E372CC9F6B6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7286174-8B0F-389A-49B4-20C9B2121FFF}"/>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CF9D7561-CF8D-A444-C933-502F812C233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F6CCF7C-7482-F1FD-35B1-93A92C5BED5F}"/>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1295818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BAAE71E-E658-5C73-DBDF-12D9D159903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172DA01-CC3F-2B33-0DA8-D0127B39DFE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CF569AA-B115-C33B-AE4B-D27AF0FAAE0B}"/>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5397ED28-2E97-2670-8FD6-15F345B210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12056A5-FFF2-D6ED-416B-7626F3A76ED8}"/>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319729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F9DE75-591F-77C3-04EA-FBB6218301F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2C70E29-C8EF-CC65-A935-DDD381BD04B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7D74384-EAD8-323E-BEFF-633932C52563}"/>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8A79DE1D-52C1-860E-071F-5836DF9C1A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539B5D-4A6B-CA25-C80B-A57E651564A8}"/>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393380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A0178F-51A0-3C28-AE45-30AE2748DB4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148BE4D-28FC-F610-3654-8C776C5FC5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C4B92FC-1660-5142-F9E2-ADC2BC01405E}"/>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4B8C145D-79F4-F046-76D8-570E8451FC3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1B1CDA6-8F22-F009-DDB0-3EA71358E61E}"/>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235205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799BCA-A5E9-09C9-23E3-B449CAE97FB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F2422A8-672F-3874-14A9-4C71724BE5D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C0ACCB3-0F1C-533E-6A94-8F0FFB53472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D9FD9EB-B557-071B-09FA-4290B7258FAA}"/>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95102B5E-F023-E71B-2FD0-F2E389B84BD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374DA35-3952-5AAA-0F09-02B08E129ED1}"/>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42510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10C113-C943-3A9C-0046-60EAAB551D4C}"/>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385E82-A70D-2BAF-62CD-1511E97B9E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FB0FD6B-DF9D-1752-EA7D-0EF5EFF577A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144A785-548E-B981-08E9-5719A8AE72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77397EA-1857-AF83-098C-354CF71ED7D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FAFC853-0402-58A3-7027-AA04BF678D72}"/>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8" name="바닥글 개체 틀 7">
            <a:extLst>
              <a:ext uri="{FF2B5EF4-FFF2-40B4-BE49-F238E27FC236}">
                <a16:creationId xmlns:a16="http://schemas.microsoft.com/office/drawing/2014/main" id="{952F1EBC-DB91-1637-CDB1-3DC56856E2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2C49F28-2EC9-0190-CD1F-13C6DE2CDD81}"/>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425978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03573F-9B17-C21F-E77F-E797359D838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86B3FAF-9131-3974-C90A-990487A5C3AF}"/>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4" name="바닥글 개체 틀 3">
            <a:extLst>
              <a:ext uri="{FF2B5EF4-FFF2-40B4-BE49-F238E27FC236}">
                <a16:creationId xmlns:a16="http://schemas.microsoft.com/office/drawing/2014/main" id="{6F69F5AE-FEBF-0266-0910-AF5E10134EA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23BD2EB-8200-2634-EAEE-C777318E3DE9}"/>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184829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F4D75C3-195E-8179-3BDD-BA7A301827BE}"/>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3" name="바닥글 개체 틀 2">
            <a:extLst>
              <a:ext uri="{FF2B5EF4-FFF2-40B4-BE49-F238E27FC236}">
                <a16:creationId xmlns:a16="http://schemas.microsoft.com/office/drawing/2014/main" id="{46691688-8A24-22B3-D0D9-B2E16A90AA4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46A52F2B-8CFC-EA04-BB7F-6A0FF5DC1CD1}"/>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255795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99DDB9-6486-BA89-28EB-C19F00ADD6F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17F4CE0-7B41-0809-D121-B593F846A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7103029-BAB6-7053-C42A-59F23350D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CC92C10-A71F-8336-8803-1B8C9709DB10}"/>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AEBDB230-6FD3-7484-CC0A-3BAF43872F6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7A14C16-60A0-6000-1570-D5B4538D96A3}"/>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2367188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9301F-4D1E-9FC1-93DB-DA51A9A0231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F7B0AE9-9704-3117-572B-9444192517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185762A-AD7B-EDD1-D830-6639FA04E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70C26E8-CA7E-894A-575F-06DB51FBC1FF}"/>
              </a:ext>
            </a:extLst>
          </p:cNvPr>
          <p:cNvSpPr>
            <a:spLocks noGrp="1"/>
          </p:cNvSpPr>
          <p:nvPr>
            <p:ph type="dt" sz="half" idx="10"/>
          </p:nvPr>
        </p:nvSpPr>
        <p:spPr/>
        <p:txBody>
          <a:bodyPr/>
          <a:lstStyle/>
          <a:p>
            <a:fld id="{9A7EE159-B75B-40B3-AAD9-4B1F2DC03EEC}"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198906E9-8EAB-A40A-CB77-D83AB75F2D6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142E089-FE36-8D25-9CDE-6A55F8AFAFE2}"/>
              </a:ext>
            </a:extLst>
          </p:cNvPr>
          <p:cNvSpPr>
            <a:spLocks noGrp="1"/>
          </p:cNvSpPr>
          <p:nvPr>
            <p:ph type="sldNum" sz="quarter" idx="12"/>
          </p:nvPr>
        </p:nvSpPr>
        <p:spPr/>
        <p:txBody>
          <a:body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400836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4C90D87-3AD1-4DB3-AD44-2A2D5763A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5A8EACA-513D-CC7B-FD4B-822A361C3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EDCAD9C-21E4-1256-6E65-E142D446E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EE159-B75B-40B3-AAD9-4B1F2DC03EEC}"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458C2E06-9657-99C5-1D9F-F43F2E6E1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20C3D2D1-55C3-92DC-A61F-B549DAA41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F0BC5E-4FC6-4875-8963-182BAC00D03C}" type="slidenum">
              <a:rPr lang="ko-KR" altLang="en-US" smtClean="0"/>
              <a:t>‹#›</a:t>
            </a:fld>
            <a:endParaRPr lang="ko-KR" altLang="en-US"/>
          </a:p>
        </p:txBody>
      </p:sp>
    </p:spTree>
    <p:extLst>
      <p:ext uri="{BB962C8B-B14F-4D97-AF65-F5344CB8AC3E}">
        <p14:creationId xmlns:p14="http://schemas.microsoft.com/office/powerpoint/2010/main" val="24410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27.svg"/><Relationship Id="rId12"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6.png"/><Relationship Id="rId5" Type="http://schemas.openxmlformats.org/officeDocument/2006/relationships/image" Target="../media/image29.sv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svg"/><Relationship Id="rId12"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4.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245846" y="3961666"/>
            <a:ext cx="6084047" cy="372577"/>
          </a:xfrm>
        </p:spPr>
        <p:txBody>
          <a:bodyPr>
            <a:normAutofit/>
          </a:bodyPr>
          <a:lstStyle/>
          <a:p>
            <a:pPr algn="r"/>
            <a:r>
              <a:rPr lang="en-US" altLang="ko-KR" sz="18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8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862107" y="2465282"/>
            <a:ext cx="9220841"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4000" b="1" dirty="0">
                <a:solidFill>
                  <a:schemeClr val="accent6">
                    <a:lumMod val="75000"/>
                  </a:schemeClr>
                </a:solidFill>
                <a:latin typeface="G마켓 산스 TTF Bold" panose="02000000000000000000" pitchFamily="2" charset="-127"/>
                <a:ea typeface="G마켓 산스 TTF Bold" panose="02000000000000000000" pitchFamily="2" charset="-127"/>
              </a:rPr>
              <a:t>SKKU Lab Recommendation Service : </a:t>
            </a:r>
            <a:r>
              <a:rPr lang="en-US" altLang="ko-KR" sz="4000" b="1" dirty="0" err="1">
                <a:solidFill>
                  <a:schemeClr val="accent6">
                    <a:lumMod val="75000"/>
                  </a:schemeClr>
                </a:solidFill>
                <a:latin typeface="G마켓 산스 TTF Bold" panose="02000000000000000000" pitchFamily="2" charset="-127"/>
                <a:ea typeface="G마켓 산스 TTF Bold" panose="02000000000000000000" pitchFamily="2" charset="-127"/>
              </a:rPr>
              <a:t>FindMyLab</a:t>
            </a:r>
            <a:endParaRPr lang="en-US" altLang="ko-KR" sz="40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3687494"/>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Tree>
    <p:extLst>
      <p:ext uri="{BB962C8B-B14F-4D97-AF65-F5344CB8AC3E}">
        <p14:creationId xmlns:p14="http://schemas.microsoft.com/office/powerpoint/2010/main" val="331217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4. Proposed Solution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grpSp>
        <p:nvGrpSpPr>
          <p:cNvPr id="9" name="그룹 8">
            <a:extLst>
              <a:ext uri="{FF2B5EF4-FFF2-40B4-BE49-F238E27FC236}">
                <a16:creationId xmlns:a16="http://schemas.microsoft.com/office/drawing/2014/main" id="{4ABECDD4-A409-E538-492A-5AE50B71D0EB}"/>
              </a:ext>
            </a:extLst>
          </p:cNvPr>
          <p:cNvGrpSpPr/>
          <p:nvPr/>
        </p:nvGrpSpPr>
        <p:grpSpPr>
          <a:xfrm>
            <a:off x="816071" y="2152323"/>
            <a:ext cx="6216271" cy="3255065"/>
            <a:chOff x="2947564" y="2152323"/>
            <a:chExt cx="6216271" cy="3255065"/>
          </a:xfrm>
        </p:grpSpPr>
        <p:grpSp>
          <p:nvGrpSpPr>
            <p:cNvPr id="17" name="그룹 16">
              <a:extLst>
                <a:ext uri="{FF2B5EF4-FFF2-40B4-BE49-F238E27FC236}">
                  <a16:creationId xmlns:a16="http://schemas.microsoft.com/office/drawing/2014/main" id="{E42115EE-F70D-7495-71CD-0C035D1FE92D}"/>
                </a:ext>
              </a:extLst>
            </p:cNvPr>
            <p:cNvGrpSpPr/>
            <p:nvPr/>
          </p:nvGrpSpPr>
          <p:grpSpPr>
            <a:xfrm>
              <a:off x="2947564" y="2152323"/>
              <a:ext cx="6216271" cy="3255065"/>
              <a:chOff x="2947564" y="2152323"/>
              <a:chExt cx="6216271" cy="3255065"/>
            </a:xfrm>
          </p:grpSpPr>
          <p:grpSp>
            <p:nvGrpSpPr>
              <p:cNvPr id="13" name="그룹 12">
                <a:extLst>
                  <a:ext uri="{FF2B5EF4-FFF2-40B4-BE49-F238E27FC236}">
                    <a16:creationId xmlns:a16="http://schemas.microsoft.com/office/drawing/2014/main" id="{27B6E6D7-1F1F-CD51-13E5-56284FA57438}"/>
                  </a:ext>
                </a:extLst>
              </p:cNvPr>
              <p:cNvGrpSpPr>
                <a:grpSpLocks noChangeAspect="1"/>
              </p:cNvGrpSpPr>
              <p:nvPr/>
            </p:nvGrpSpPr>
            <p:grpSpPr>
              <a:xfrm>
                <a:off x="2947564" y="2152323"/>
                <a:ext cx="6216271" cy="3255065"/>
                <a:chOff x="2796247" y="2450131"/>
                <a:chExt cx="4961957" cy="2598261"/>
              </a:xfrm>
            </p:grpSpPr>
            <p:pic>
              <p:nvPicPr>
                <p:cNvPr id="6" name="그림 5">
                  <a:extLst>
                    <a:ext uri="{FF2B5EF4-FFF2-40B4-BE49-F238E27FC236}">
                      <a16:creationId xmlns:a16="http://schemas.microsoft.com/office/drawing/2014/main" id="{A080D48B-F787-D1C4-02BF-363E63B98518}"/>
                    </a:ext>
                  </a:extLst>
                </p:cNvPr>
                <p:cNvPicPr>
                  <a:picLocks noChangeAspect="1"/>
                </p:cNvPicPr>
                <p:nvPr/>
              </p:nvPicPr>
              <p:blipFill rotWithShape="1">
                <a:blip r:embed="rId3"/>
                <a:stretch>
                  <a:fillRect/>
                </a:stretch>
              </p:blipFill>
              <p:spPr>
                <a:xfrm>
                  <a:off x="2796247" y="2450131"/>
                  <a:ext cx="4961957" cy="2598261"/>
                </a:xfrm>
                <a:prstGeom prst="rect">
                  <a:avLst/>
                </a:prstGeom>
              </p:spPr>
            </p:pic>
            <p:sp>
              <p:nvSpPr>
                <p:cNvPr id="11" name="직사각형 10">
                  <a:extLst>
                    <a:ext uri="{FF2B5EF4-FFF2-40B4-BE49-F238E27FC236}">
                      <a16:creationId xmlns:a16="http://schemas.microsoft.com/office/drawing/2014/main" id="{928B7FBA-FEC0-3138-5C25-AD8B26690A42}"/>
                    </a:ext>
                  </a:extLst>
                </p:cNvPr>
                <p:cNvSpPr/>
                <p:nvPr/>
              </p:nvSpPr>
              <p:spPr>
                <a:xfrm>
                  <a:off x="6920753" y="4703482"/>
                  <a:ext cx="735851" cy="286871"/>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직사각형 15">
                <a:extLst>
                  <a:ext uri="{FF2B5EF4-FFF2-40B4-BE49-F238E27FC236}">
                    <a16:creationId xmlns:a16="http://schemas.microsoft.com/office/drawing/2014/main" id="{33213347-A81A-513F-6A9E-05B33712E39A}"/>
                  </a:ext>
                </a:extLst>
              </p:cNvPr>
              <p:cNvSpPr/>
              <p:nvPr/>
            </p:nvSpPr>
            <p:spPr>
              <a:xfrm>
                <a:off x="4398682" y="3125694"/>
                <a:ext cx="3185459" cy="1849596"/>
              </a:xfrm>
              <a:prstGeom prst="rect">
                <a:avLst/>
              </a:prstGeom>
              <a:solidFill>
                <a:srgbClr val="F3F3F5"/>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E011FAFC-763E-33EB-3DF1-CEA2956FBEB5}"/>
                </a:ext>
              </a:extLst>
            </p:cNvPr>
            <p:cNvPicPr>
              <a:picLocks noChangeAspect="1"/>
            </p:cNvPicPr>
            <p:nvPr/>
          </p:nvPicPr>
          <p:blipFill rotWithShape="1">
            <a:blip r:embed="rId3"/>
            <a:srcRect l="24929" t="50961" r="26346" b="32867"/>
            <a:stretch/>
          </p:blipFill>
          <p:spPr>
            <a:xfrm>
              <a:off x="4238249" y="2992398"/>
              <a:ext cx="1533899" cy="266590"/>
            </a:xfrm>
            <a:prstGeom prst="rect">
              <a:avLst/>
            </a:prstGeom>
          </p:spPr>
        </p:pic>
        <p:pic>
          <p:nvPicPr>
            <p:cNvPr id="19" name="그림 18">
              <a:extLst>
                <a:ext uri="{FF2B5EF4-FFF2-40B4-BE49-F238E27FC236}">
                  <a16:creationId xmlns:a16="http://schemas.microsoft.com/office/drawing/2014/main" id="{E32CCB4D-86EB-A4DF-EA55-5031A541DCCB}"/>
                </a:ext>
              </a:extLst>
            </p:cNvPr>
            <p:cNvPicPr>
              <a:picLocks noChangeAspect="1"/>
            </p:cNvPicPr>
            <p:nvPr/>
          </p:nvPicPr>
          <p:blipFill rotWithShape="1">
            <a:blip r:embed="rId3"/>
            <a:srcRect l="34537" t="31431" r="34313" b="48192"/>
            <a:stretch/>
          </p:blipFill>
          <p:spPr>
            <a:xfrm>
              <a:off x="3520917" y="3006761"/>
              <a:ext cx="694435" cy="237865"/>
            </a:xfrm>
            <a:prstGeom prst="rect">
              <a:avLst/>
            </a:prstGeom>
          </p:spPr>
        </p:pic>
        <p:sp>
          <p:nvSpPr>
            <p:cNvPr id="21" name="부제목 2">
              <a:extLst>
                <a:ext uri="{FF2B5EF4-FFF2-40B4-BE49-F238E27FC236}">
                  <a16:creationId xmlns:a16="http://schemas.microsoft.com/office/drawing/2014/main" id="{9B00B9B5-775B-0F64-3145-29815A14A2FD}"/>
                </a:ext>
              </a:extLst>
            </p:cNvPr>
            <p:cNvSpPr txBox="1">
              <a:spLocks/>
            </p:cNvSpPr>
            <p:nvPr/>
          </p:nvSpPr>
          <p:spPr>
            <a:xfrm>
              <a:off x="4252637" y="3026596"/>
              <a:ext cx="45597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100" b="1" dirty="0">
                  <a:solidFill>
                    <a:schemeClr val="accent6">
                      <a:lumMod val="75000"/>
                    </a:schemeClr>
                  </a:solidFill>
                  <a:latin typeface="G마켓 산스 TTF Bold" panose="02000000000000000000" pitchFamily="2" charset="-127"/>
                  <a:ea typeface="G마켓 산스 TTF Bold" panose="02000000000000000000" pitchFamily="2" charset="-127"/>
                </a:rPr>
                <a:t>AI</a:t>
              </a:r>
            </a:p>
          </p:txBody>
        </p:sp>
        <p:grpSp>
          <p:nvGrpSpPr>
            <p:cNvPr id="37" name="그룹 36">
              <a:extLst>
                <a:ext uri="{FF2B5EF4-FFF2-40B4-BE49-F238E27FC236}">
                  <a16:creationId xmlns:a16="http://schemas.microsoft.com/office/drawing/2014/main" id="{AE880FFD-F77B-20AE-65E9-FF016ED369E5}"/>
                </a:ext>
              </a:extLst>
            </p:cNvPr>
            <p:cNvGrpSpPr/>
            <p:nvPr/>
          </p:nvGrpSpPr>
          <p:grpSpPr>
            <a:xfrm>
              <a:off x="3415602" y="3308578"/>
              <a:ext cx="2130045" cy="832225"/>
              <a:chOff x="-1201122" y="4402587"/>
              <a:chExt cx="2130045" cy="832225"/>
            </a:xfrm>
          </p:grpSpPr>
          <p:grpSp>
            <p:nvGrpSpPr>
              <p:cNvPr id="35" name="그룹 34">
                <a:extLst>
                  <a:ext uri="{FF2B5EF4-FFF2-40B4-BE49-F238E27FC236}">
                    <a16:creationId xmlns:a16="http://schemas.microsoft.com/office/drawing/2014/main" id="{361AEDE4-A661-9B06-FFEB-95F142CD3D97}"/>
                  </a:ext>
                </a:extLst>
              </p:cNvPr>
              <p:cNvGrpSpPr/>
              <p:nvPr/>
            </p:nvGrpSpPr>
            <p:grpSpPr>
              <a:xfrm>
                <a:off x="-955504" y="4402587"/>
                <a:ext cx="1594066" cy="832224"/>
                <a:chOff x="-955504" y="4402587"/>
                <a:chExt cx="1594066" cy="832224"/>
              </a:xfrm>
            </p:grpSpPr>
            <p:sp>
              <p:nvSpPr>
                <p:cNvPr id="32" name="직사각형 31">
                  <a:extLst>
                    <a:ext uri="{FF2B5EF4-FFF2-40B4-BE49-F238E27FC236}">
                      <a16:creationId xmlns:a16="http://schemas.microsoft.com/office/drawing/2014/main" id="{5F60DD9B-658E-FE27-2032-EC9CA5A67093}"/>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pic>
              <p:nvPicPr>
                <p:cNvPr id="31" name="그래픽 30" descr="남자 옆모습 단색으로 채워진">
                  <a:extLst>
                    <a:ext uri="{FF2B5EF4-FFF2-40B4-BE49-F238E27FC236}">
                      <a16:creationId xmlns:a16="http://schemas.microsoft.com/office/drawing/2014/main" id="{3C139E93-7DF1-05A3-3DF7-E63F78F875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905" y="4647921"/>
                  <a:ext cx="501490" cy="501490"/>
                </a:xfrm>
                <a:prstGeom prst="rect">
                  <a:avLst/>
                </a:prstGeom>
              </p:spPr>
            </p:pic>
          </p:grpSp>
          <p:sp>
            <p:nvSpPr>
              <p:cNvPr id="33" name="부제목 2">
                <a:extLst>
                  <a:ext uri="{FF2B5EF4-FFF2-40B4-BE49-F238E27FC236}">
                    <a16:creationId xmlns:a16="http://schemas.microsoft.com/office/drawing/2014/main" id="{B9D9405F-BC2C-3A39-B81A-72AB99F6397C}"/>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Natural Language Lab</a:t>
                </a:r>
              </a:p>
            </p:txBody>
          </p:sp>
          <p:sp>
            <p:nvSpPr>
              <p:cNvPr id="34" name="부제목 2">
                <a:extLst>
                  <a:ext uri="{FF2B5EF4-FFF2-40B4-BE49-F238E27FC236}">
                    <a16:creationId xmlns:a16="http://schemas.microsoft.com/office/drawing/2014/main" id="{19B9B4F0-912B-9ADE-0256-D1EDF283DD7C}"/>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Kim</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#NLP #AI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get information from …</a:t>
                </a:r>
              </a:p>
            </p:txBody>
          </p:sp>
        </p:grpSp>
        <p:grpSp>
          <p:nvGrpSpPr>
            <p:cNvPr id="38" name="그룹 37">
              <a:extLst>
                <a:ext uri="{FF2B5EF4-FFF2-40B4-BE49-F238E27FC236}">
                  <a16:creationId xmlns:a16="http://schemas.microsoft.com/office/drawing/2014/main" id="{4495230F-3509-0E8E-4F8D-42276856E461}"/>
                </a:ext>
              </a:extLst>
            </p:cNvPr>
            <p:cNvGrpSpPr/>
            <p:nvPr/>
          </p:nvGrpSpPr>
          <p:grpSpPr>
            <a:xfrm>
              <a:off x="5593647" y="3308578"/>
              <a:ext cx="2130045" cy="832225"/>
              <a:chOff x="-1201122" y="4402587"/>
              <a:chExt cx="2130045" cy="832225"/>
            </a:xfrm>
          </p:grpSpPr>
          <p:sp>
            <p:nvSpPr>
              <p:cNvPr id="42" name="직사각형 41">
                <a:extLst>
                  <a:ext uri="{FF2B5EF4-FFF2-40B4-BE49-F238E27FC236}">
                    <a16:creationId xmlns:a16="http://schemas.microsoft.com/office/drawing/2014/main" id="{2ABA516B-B84D-2D7A-B794-34AE3113D8AD}"/>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0" name="부제목 2">
                <a:extLst>
                  <a:ext uri="{FF2B5EF4-FFF2-40B4-BE49-F238E27FC236}">
                    <a16:creationId xmlns:a16="http://schemas.microsoft.com/office/drawing/2014/main" id="{DC67ECC8-BC04-F710-E220-8CCA6D80ED02}"/>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Machine Learning Lab</a:t>
                </a:r>
              </a:p>
            </p:txBody>
          </p:sp>
          <p:sp>
            <p:nvSpPr>
              <p:cNvPr id="41" name="부제목 2">
                <a:extLst>
                  <a:ext uri="{FF2B5EF4-FFF2-40B4-BE49-F238E27FC236}">
                    <a16:creationId xmlns:a16="http://schemas.microsoft.com/office/drawing/2014/main" id="{0DE697D8-BFA5-3AAA-AA44-D17E522AF886}"/>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Song</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#ML #Unity #SmartFactory</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use machine Learning …</a:t>
                </a:r>
              </a:p>
            </p:txBody>
          </p:sp>
        </p:grpSp>
        <p:grpSp>
          <p:nvGrpSpPr>
            <p:cNvPr id="44" name="그룹 43">
              <a:extLst>
                <a:ext uri="{FF2B5EF4-FFF2-40B4-BE49-F238E27FC236}">
                  <a16:creationId xmlns:a16="http://schemas.microsoft.com/office/drawing/2014/main" id="{12B0A3DA-3FFB-1C83-5F02-08F48C44620A}"/>
                </a:ext>
              </a:extLst>
            </p:cNvPr>
            <p:cNvGrpSpPr/>
            <p:nvPr/>
          </p:nvGrpSpPr>
          <p:grpSpPr>
            <a:xfrm>
              <a:off x="3415602" y="4299723"/>
              <a:ext cx="2130045" cy="832225"/>
              <a:chOff x="-1201122" y="4402587"/>
              <a:chExt cx="2130045" cy="832225"/>
            </a:xfrm>
          </p:grpSpPr>
          <p:sp>
            <p:nvSpPr>
              <p:cNvPr id="48" name="직사각형 47">
                <a:extLst>
                  <a:ext uri="{FF2B5EF4-FFF2-40B4-BE49-F238E27FC236}">
                    <a16:creationId xmlns:a16="http://schemas.microsoft.com/office/drawing/2014/main" id="{CA459472-9DF6-C08C-5960-4923997F672B}"/>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46" name="부제목 2">
                <a:extLst>
                  <a:ext uri="{FF2B5EF4-FFF2-40B4-BE49-F238E27FC236}">
                    <a16:creationId xmlns:a16="http://schemas.microsoft.com/office/drawing/2014/main" id="{79DAA4CB-5904-F055-9B04-452E03F5419F}"/>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Computer Graphics Lab</a:t>
                </a:r>
              </a:p>
            </p:txBody>
          </p:sp>
          <p:sp>
            <p:nvSpPr>
              <p:cNvPr id="47" name="부제목 2">
                <a:extLst>
                  <a:ext uri="{FF2B5EF4-FFF2-40B4-BE49-F238E27FC236}">
                    <a16:creationId xmlns:a16="http://schemas.microsoft.com/office/drawing/2014/main" id="{0632DAFE-272C-4CCE-5728-FEA41793C7CF}"/>
                  </a:ext>
                </a:extLst>
              </p:cNvPr>
              <p:cNvSpPr txBox="1">
                <a:spLocks/>
              </p:cNvSpPr>
              <p:nvPr/>
            </p:nvSpPr>
            <p:spPr>
              <a:xfrm>
                <a:off x="-493306" y="4627126"/>
                <a:ext cx="1259123" cy="607686"/>
              </a:xfrm>
              <a:prstGeom prst="rect">
                <a:avLst/>
              </a:prstGeom>
              <a:noFill/>
            </p:spPr>
            <p:txBody>
              <a:bodyPr vert="horz" lIns="91440" tIns="45720" rIns="91440" bIns="45720" rtlCol="0">
                <a:normAutofit fontScale="925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Jo</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#ML #Visualization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improve graphics by using AI …</a:t>
                </a:r>
              </a:p>
            </p:txBody>
          </p:sp>
        </p:grpSp>
        <p:grpSp>
          <p:nvGrpSpPr>
            <p:cNvPr id="50" name="그룹 49">
              <a:extLst>
                <a:ext uri="{FF2B5EF4-FFF2-40B4-BE49-F238E27FC236}">
                  <a16:creationId xmlns:a16="http://schemas.microsoft.com/office/drawing/2014/main" id="{E4E67023-CFFB-CA2E-22FD-B5B0B141E45D}"/>
                </a:ext>
              </a:extLst>
            </p:cNvPr>
            <p:cNvGrpSpPr/>
            <p:nvPr/>
          </p:nvGrpSpPr>
          <p:grpSpPr>
            <a:xfrm>
              <a:off x="5593647" y="4299723"/>
              <a:ext cx="2130045" cy="832225"/>
              <a:chOff x="-1201122" y="4402587"/>
              <a:chExt cx="2130045" cy="832225"/>
            </a:xfrm>
          </p:grpSpPr>
          <p:sp>
            <p:nvSpPr>
              <p:cNvPr id="54" name="직사각형 53">
                <a:extLst>
                  <a:ext uri="{FF2B5EF4-FFF2-40B4-BE49-F238E27FC236}">
                    <a16:creationId xmlns:a16="http://schemas.microsoft.com/office/drawing/2014/main" id="{E65DE15C-7417-FE63-61FA-4AA7BA7AD4D1}"/>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52" name="부제목 2">
                <a:extLst>
                  <a:ext uri="{FF2B5EF4-FFF2-40B4-BE49-F238E27FC236}">
                    <a16:creationId xmlns:a16="http://schemas.microsoft.com/office/drawing/2014/main" id="{32D9ADAB-01E6-4B5E-B5D1-B77034135D3A}"/>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Security Lab</a:t>
                </a:r>
              </a:p>
            </p:txBody>
          </p:sp>
          <p:sp>
            <p:nvSpPr>
              <p:cNvPr id="53" name="부제목 2">
                <a:extLst>
                  <a:ext uri="{FF2B5EF4-FFF2-40B4-BE49-F238E27FC236}">
                    <a16:creationId xmlns:a16="http://schemas.microsoft.com/office/drawing/2014/main" id="{75C51813-09C7-BBA0-C1DE-23AE634F929A}"/>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Lee</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#Security #AI #SoftwareEngineering</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detect virus by AI…</a:t>
                </a:r>
              </a:p>
            </p:txBody>
          </p:sp>
        </p:grpSp>
        <p:pic>
          <p:nvPicPr>
            <p:cNvPr id="29" name="그래픽 28" descr="남성 사무직 근로자 단색으로 채워진">
              <a:extLst>
                <a:ext uri="{FF2B5EF4-FFF2-40B4-BE49-F238E27FC236}">
                  <a16:creationId xmlns:a16="http://schemas.microsoft.com/office/drawing/2014/main" id="{41B1BACC-03DD-27FC-20AD-F7944F5C4A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9790" y="4545057"/>
              <a:ext cx="473637" cy="473637"/>
            </a:xfrm>
            <a:prstGeom prst="rect">
              <a:avLst/>
            </a:prstGeom>
          </p:spPr>
        </p:pic>
        <p:pic>
          <p:nvPicPr>
            <p:cNvPr id="25" name="그래픽 24" descr="남성 프로그래머 단색으로 채워진">
              <a:extLst>
                <a:ext uri="{FF2B5EF4-FFF2-40B4-BE49-F238E27FC236}">
                  <a16:creationId xmlns:a16="http://schemas.microsoft.com/office/drawing/2014/main" id="{017B17BF-1BDF-19BC-4810-522747DBA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4476" y="3580848"/>
              <a:ext cx="479463" cy="479463"/>
            </a:xfrm>
            <a:prstGeom prst="rect">
              <a:avLst/>
            </a:prstGeom>
          </p:spPr>
        </p:pic>
        <p:pic>
          <p:nvPicPr>
            <p:cNvPr id="23" name="그래픽 22" descr="여성 과학자 단색으로 채워진">
              <a:extLst>
                <a:ext uri="{FF2B5EF4-FFF2-40B4-BE49-F238E27FC236}">
                  <a16:creationId xmlns:a16="http://schemas.microsoft.com/office/drawing/2014/main" id="{B3042F93-106C-4CFA-5EDF-56066C3DB2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89653" y="4539586"/>
              <a:ext cx="460173" cy="460173"/>
            </a:xfrm>
            <a:prstGeom prst="rect">
              <a:avLst/>
            </a:prstGeom>
          </p:spPr>
        </p:pic>
      </p:grpSp>
      <p:pic>
        <p:nvPicPr>
          <p:cNvPr id="1026" name="Picture 2" descr="Web Crawling vs API: Who's Winner? (Never-Ending Issues) - TonyAround">
            <a:extLst>
              <a:ext uri="{FF2B5EF4-FFF2-40B4-BE49-F238E27FC236}">
                <a16:creationId xmlns:a16="http://schemas.microsoft.com/office/drawing/2014/main" id="{B6C327C0-FE2A-BE1B-092B-9DA37922CA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1205" y="2654380"/>
            <a:ext cx="3116258" cy="2365160"/>
          </a:xfrm>
          <a:prstGeom prst="rect">
            <a:avLst/>
          </a:prstGeom>
          <a:noFill/>
          <a:extLst>
            <a:ext uri="{909E8E84-426E-40DD-AFC4-6F175D3DCCD1}">
              <a14:hiddenFill xmlns:a14="http://schemas.microsoft.com/office/drawing/2010/main">
                <a:solidFill>
                  <a:srgbClr val="FFFFFF"/>
                </a:solidFill>
              </a14:hiddenFill>
            </a:ext>
          </a:extLst>
        </p:spPr>
      </p:pic>
      <p:pic>
        <p:nvPicPr>
          <p:cNvPr id="69" name="그래픽 68" descr="커서 윤곽선">
            <a:extLst>
              <a:ext uri="{FF2B5EF4-FFF2-40B4-BE49-F238E27FC236}">
                <a16:creationId xmlns:a16="http://schemas.microsoft.com/office/drawing/2014/main" id="{B70C8E57-14A7-5289-29DD-DF559E5D72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81970" y="3533116"/>
            <a:ext cx="914400" cy="914400"/>
          </a:xfrm>
          <a:prstGeom prst="rect">
            <a:avLst/>
          </a:prstGeom>
        </p:spPr>
      </p:pic>
    </p:spTree>
    <p:extLst>
      <p:ext uri="{BB962C8B-B14F-4D97-AF65-F5344CB8AC3E}">
        <p14:creationId xmlns:p14="http://schemas.microsoft.com/office/powerpoint/2010/main" val="39174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Detailed introduction and guidance on the field the professor is researching</a:t>
            </a: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4. Proposed Solution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grpSp>
        <p:nvGrpSpPr>
          <p:cNvPr id="17" name="그룹 16">
            <a:extLst>
              <a:ext uri="{FF2B5EF4-FFF2-40B4-BE49-F238E27FC236}">
                <a16:creationId xmlns:a16="http://schemas.microsoft.com/office/drawing/2014/main" id="{E42115EE-F70D-7495-71CD-0C035D1FE92D}"/>
              </a:ext>
            </a:extLst>
          </p:cNvPr>
          <p:cNvGrpSpPr/>
          <p:nvPr/>
        </p:nvGrpSpPr>
        <p:grpSpPr>
          <a:xfrm>
            <a:off x="816071" y="2152323"/>
            <a:ext cx="6216271" cy="3255065"/>
            <a:chOff x="2947564" y="2152323"/>
            <a:chExt cx="6216271" cy="3255065"/>
          </a:xfrm>
        </p:grpSpPr>
        <p:grpSp>
          <p:nvGrpSpPr>
            <p:cNvPr id="13" name="그룹 12">
              <a:extLst>
                <a:ext uri="{FF2B5EF4-FFF2-40B4-BE49-F238E27FC236}">
                  <a16:creationId xmlns:a16="http://schemas.microsoft.com/office/drawing/2014/main" id="{27B6E6D7-1F1F-CD51-13E5-56284FA57438}"/>
                </a:ext>
              </a:extLst>
            </p:cNvPr>
            <p:cNvGrpSpPr>
              <a:grpSpLocks noChangeAspect="1"/>
            </p:cNvGrpSpPr>
            <p:nvPr/>
          </p:nvGrpSpPr>
          <p:grpSpPr>
            <a:xfrm>
              <a:off x="2947564" y="2152323"/>
              <a:ext cx="6216271" cy="3255065"/>
              <a:chOff x="2796247" y="2450131"/>
              <a:chExt cx="4961957" cy="2598261"/>
            </a:xfrm>
          </p:grpSpPr>
          <p:pic>
            <p:nvPicPr>
              <p:cNvPr id="6" name="그림 5">
                <a:extLst>
                  <a:ext uri="{FF2B5EF4-FFF2-40B4-BE49-F238E27FC236}">
                    <a16:creationId xmlns:a16="http://schemas.microsoft.com/office/drawing/2014/main" id="{A080D48B-F787-D1C4-02BF-363E63B98518}"/>
                  </a:ext>
                </a:extLst>
              </p:cNvPr>
              <p:cNvPicPr>
                <a:picLocks noChangeAspect="1"/>
              </p:cNvPicPr>
              <p:nvPr/>
            </p:nvPicPr>
            <p:blipFill rotWithShape="1">
              <a:blip r:embed="rId3"/>
              <a:stretch>
                <a:fillRect/>
              </a:stretch>
            </p:blipFill>
            <p:spPr>
              <a:xfrm>
                <a:off x="2796247" y="2450131"/>
                <a:ext cx="4961957" cy="2598261"/>
              </a:xfrm>
              <a:prstGeom prst="rect">
                <a:avLst/>
              </a:prstGeom>
            </p:spPr>
          </p:pic>
          <p:sp>
            <p:nvSpPr>
              <p:cNvPr id="11" name="직사각형 10">
                <a:extLst>
                  <a:ext uri="{FF2B5EF4-FFF2-40B4-BE49-F238E27FC236}">
                    <a16:creationId xmlns:a16="http://schemas.microsoft.com/office/drawing/2014/main" id="{928B7FBA-FEC0-3138-5C25-AD8B26690A42}"/>
                  </a:ext>
                </a:extLst>
              </p:cNvPr>
              <p:cNvSpPr/>
              <p:nvPr/>
            </p:nvSpPr>
            <p:spPr>
              <a:xfrm>
                <a:off x="6920753" y="4703482"/>
                <a:ext cx="735851" cy="286871"/>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직사각형 15">
              <a:extLst>
                <a:ext uri="{FF2B5EF4-FFF2-40B4-BE49-F238E27FC236}">
                  <a16:creationId xmlns:a16="http://schemas.microsoft.com/office/drawing/2014/main" id="{33213347-A81A-513F-6A9E-05B33712E39A}"/>
                </a:ext>
              </a:extLst>
            </p:cNvPr>
            <p:cNvSpPr/>
            <p:nvPr/>
          </p:nvSpPr>
          <p:spPr>
            <a:xfrm>
              <a:off x="4398682" y="3125694"/>
              <a:ext cx="3185459" cy="1849596"/>
            </a:xfrm>
            <a:prstGeom prst="rect">
              <a:avLst/>
            </a:prstGeom>
            <a:solidFill>
              <a:srgbClr val="F3F3F5"/>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E011FAFC-763E-33EB-3DF1-CEA2956FBEB5}"/>
              </a:ext>
            </a:extLst>
          </p:cNvPr>
          <p:cNvPicPr>
            <a:picLocks noChangeAspect="1"/>
          </p:cNvPicPr>
          <p:nvPr/>
        </p:nvPicPr>
        <p:blipFill rotWithShape="1">
          <a:blip r:embed="rId3"/>
          <a:srcRect l="24929" t="50961" r="26346" b="32867"/>
          <a:stretch/>
        </p:blipFill>
        <p:spPr>
          <a:xfrm>
            <a:off x="2106756" y="2992398"/>
            <a:ext cx="1533899" cy="266590"/>
          </a:xfrm>
          <a:prstGeom prst="rect">
            <a:avLst/>
          </a:prstGeom>
        </p:spPr>
      </p:pic>
      <p:pic>
        <p:nvPicPr>
          <p:cNvPr id="19" name="그림 18">
            <a:extLst>
              <a:ext uri="{FF2B5EF4-FFF2-40B4-BE49-F238E27FC236}">
                <a16:creationId xmlns:a16="http://schemas.microsoft.com/office/drawing/2014/main" id="{E32CCB4D-86EB-A4DF-EA55-5031A541DCCB}"/>
              </a:ext>
            </a:extLst>
          </p:cNvPr>
          <p:cNvPicPr>
            <a:picLocks noChangeAspect="1"/>
          </p:cNvPicPr>
          <p:nvPr/>
        </p:nvPicPr>
        <p:blipFill rotWithShape="1">
          <a:blip r:embed="rId3"/>
          <a:srcRect l="34537" t="31431" r="34313" b="48192"/>
          <a:stretch/>
        </p:blipFill>
        <p:spPr>
          <a:xfrm>
            <a:off x="1389424" y="3006761"/>
            <a:ext cx="694435" cy="237865"/>
          </a:xfrm>
          <a:prstGeom prst="rect">
            <a:avLst/>
          </a:prstGeom>
        </p:spPr>
      </p:pic>
      <p:sp>
        <p:nvSpPr>
          <p:cNvPr id="21" name="부제목 2">
            <a:extLst>
              <a:ext uri="{FF2B5EF4-FFF2-40B4-BE49-F238E27FC236}">
                <a16:creationId xmlns:a16="http://schemas.microsoft.com/office/drawing/2014/main" id="{9B00B9B5-775B-0F64-3145-29815A14A2FD}"/>
              </a:ext>
            </a:extLst>
          </p:cNvPr>
          <p:cNvSpPr txBox="1">
            <a:spLocks/>
          </p:cNvSpPr>
          <p:nvPr/>
        </p:nvSpPr>
        <p:spPr>
          <a:xfrm>
            <a:off x="2121144" y="3026596"/>
            <a:ext cx="45597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100" b="1" dirty="0">
                <a:solidFill>
                  <a:schemeClr val="accent6">
                    <a:lumMod val="75000"/>
                  </a:schemeClr>
                </a:solidFill>
                <a:latin typeface="G마켓 산스 TTF Bold" panose="02000000000000000000" pitchFamily="2" charset="-127"/>
                <a:ea typeface="G마켓 산스 TTF Bold" panose="02000000000000000000" pitchFamily="2" charset="-127"/>
              </a:rPr>
              <a:t>AI</a:t>
            </a:r>
          </a:p>
        </p:txBody>
      </p:sp>
      <p:sp>
        <p:nvSpPr>
          <p:cNvPr id="42" name="직사각형 41">
            <a:extLst>
              <a:ext uri="{FF2B5EF4-FFF2-40B4-BE49-F238E27FC236}">
                <a16:creationId xmlns:a16="http://schemas.microsoft.com/office/drawing/2014/main" id="{2ABA516B-B84D-2D7A-B794-34AE3113D8AD}"/>
              </a:ext>
            </a:extLst>
          </p:cNvPr>
          <p:cNvSpPr/>
          <p:nvPr/>
        </p:nvSpPr>
        <p:spPr>
          <a:xfrm>
            <a:off x="1529811" y="3265125"/>
            <a:ext cx="4803484" cy="1849596"/>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0" name="직사각형 9">
            <a:extLst>
              <a:ext uri="{FF2B5EF4-FFF2-40B4-BE49-F238E27FC236}">
                <a16:creationId xmlns:a16="http://schemas.microsoft.com/office/drawing/2014/main" id="{56B4F44E-9373-0E86-1868-58BC9F370E4D}"/>
              </a:ext>
            </a:extLst>
          </p:cNvPr>
          <p:cNvSpPr/>
          <p:nvPr/>
        </p:nvSpPr>
        <p:spPr>
          <a:xfrm rot="17207247">
            <a:off x="5465776" y="4156559"/>
            <a:ext cx="1727636" cy="460277"/>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4998648F-6671-7722-2593-73B6B185C5B7}"/>
              </a:ext>
            </a:extLst>
          </p:cNvPr>
          <p:cNvGrpSpPr/>
          <p:nvPr/>
        </p:nvGrpSpPr>
        <p:grpSpPr>
          <a:xfrm>
            <a:off x="1401988" y="3286838"/>
            <a:ext cx="5106132" cy="2769714"/>
            <a:chOff x="1401988" y="3286838"/>
            <a:chExt cx="5106132" cy="2769714"/>
          </a:xfrm>
        </p:grpSpPr>
        <p:sp>
          <p:nvSpPr>
            <p:cNvPr id="40" name="부제목 2">
              <a:extLst>
                <a:ext uri="{FF2B5EF4-FFF2-40B4-BE49-F238E27FC236}">
                  <a16:creationId xmlns:a16="http://schemas.microsoft.com/office/drawing/2014/main" id="{DC67ECC8-BC04-F710-E220-8CCA6D80ED02}"/>
                </a:ext>
              </a:extLst>
            </p:cNvPr>
            <p:cNvSpPr txBox="1">
              <a:spLocks/>
            </p:cNvSpPr>
            <p:nvPr/>
          </p:nvSpPr>
          <p:spPr>
            <a:xfrm>
              <a:off x="1826518" y="3286838"/>
              <a:ext cx="4681602" cy="266953"/>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000" b="1" dirty="0">
                  <a:solidFill>
                    <a:schemeClr val="accent6">
                      <a:lumMod val="75000"/>
                    </a:schemeClr>
                  </a:solidFill>
                  <a:latin typeface="G마켓 산스 TTF Bold" panose="02000000000000000000" pitchFamily="2" charset="-127"/>
                  <a:ea typeface="G마켓 산스 TTF Bold" panose="02000000000000000000" pitchFamily="2" charset="-127"/>
                </a:rPr>
                <a:t>Machine Learning Lab (PhD Song)</a:t>
              </a:r>
            </a:p>
          </p:txBody>
        </p:sp>
        <p:sp>
          <p:nvSpPr>
            <p:cNvPr id="41" name="부제목 2">
              <a:extLst>
                <a:ext uri="{FF2B5EF4-FFF2-40B4-BE49-F238E27FC236}">
                  <a16:creationId xmlns:a16="http://schemas.microsoft.com/office/drawing/2014/main" id="{0DE697D8-BFA5-3AAA-AA44-D17E522AF886}"/>
                </a:ext>
              </a:extLst>
            </p:cNvPr>
            <p:cNvSpPr txBox="1">
              <a:spLocks/>
            </p:cNvSpPr>
            <p:nvPr/>
          </p:nvSpPr>
          <p:spPr>
            <a:xfrm>
              <a:off x="3103463" y="3485451"/>
              <a:ext cx="2992537" cy="1106044"/>
            </a:xfrm>
            <a:prstGeom prst="rect">
              <a:avLst/>
            </a:prstGeom>
            <a:no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600" dirty="0">
                  <a:solidFill>
                    <a:schemeClr val="accent6">
                      <a:lumMod val="75000"/>
                    </a:schemeClr>
                  </a:solidFill>
                  <a:latin typeface="G마켓 산스 TTF Bold" panose="02000000000000000000" pitchFamily="2" charset="-127"/>
                  <a:ea typeface="G마켓 산스 TTF Bold" panose="02000000000000000000" pitchFamily="2" charset="-127"/>
                </a:rPr>
                <a:t>A potential research direction could involve applying machine learning in smart factories to optimize processes such as automation, quality control, predictive maintenance, and defect detection. By integrating machine learning algorithms, factories can enhance efficiency, reduce errors, and improve overall productivity. This approach aligns with the growing demand for intelligent manufacturing systems and could lead to significant advancements in the field.</a:t>
              </a:r>
            </a:p>
            <a:p>
              <a:pPr algn="just"/>
              <a:endPar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endParaRPr>
            </a:p>
            <a:p>
              <a:pPr algn="just">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use machine Learning in Factory</a:t>
              </a:r>
            </a:p>
            <a:p>
              <a:pPr algn="just">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                              To Adjust </a:t>
              </a:r>
              <a:r>
                <a:rPr lang="en-US" altLang="ko-KR" sz="600" b="1" dirty="0" err="1">
                  <a:solidFill>
                    <a:schemeClr val="accent6">
                      <a:lumMod val="75000"/>
                    </a:schemeClr>
                  </a:solidFill>
                  <a:latin typeface="G마켓 산스 TTF Bold" panose="02000000000000000000" pitchFamily="2" charset="-127"/>
                  <a:ea typeface="G마켓 산스 TTF Bold" panose="02000000000000000000" pitchFamily="2" charset="-127"/>
                </a:rPr>
                <a:t>Autogluon</a:t>
              </a: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 in Unity For Smart Factory</a:t>
              </a:r>
            </a:p>
          </p:txBody>
        </p:sp>
        <p:pic>
          <p:nvPicPr>
            <p:cNvPr id="25" name="그래픽 24" descr="남성 프로그래머 단색으로 채워진">
              <a:extLst>
                <a:ext uri="{FF2B5EF4-FFF2-40B4-BE49-F238E27FC236}">
                  <a16:creationId xmlns:a16="http://schemas.microsoft.com/office/drawing/2014/main" id="{017B17BF-1BDF-19BC-4810-522747DBA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0939" y="3563605"/>
              <a:ext cx="841229" cy="841229"/>
            </a:xfrm>
            <a:prstGeom prst="rect">
              <a:avLst/>
            </a:prstGeom>
          </p:spPr>
        </p:pic>
        <p:sp>
          <p:nvSpPr>
            <p:cNvPr id="24" name="부제목 2">
              <a:extLst>
                <a:ext uri="{FF2B5EF4-FFF2-40B4-BE49-F238E27FC236}">
                  <a16:creationId xmlns:a16="http://schemas.microsoft.com/office/drawing/2014/main" id="{13F7380E-8D5A-178F-0CF5-5F80F6C312C9}"/>
                </a:ext>
              </a:extLst>
            </p:cNvPr>
            <p:cNvSpPr txBox="1">
              <a:spLocks/>
            </p:cNvSpPr>
            <p:nvPr/>
          </p:nvSpPr>
          <p:spPr>
            <a:xfrm>
              <a:off x="1566661" y="4884090"/>
              <a:ext cx="2745942" cy="255451"/>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Laboratory that conducts similar research</a:t>
              </a:r>
            </a:p>
          </p:txBody>
        </p:sp>
        <p:grpSp>
          <p:nvGrpSpPr>
            <p:cNvPr id="36" name="그룹 35">
              <a:extLst>
                <a:ext uri="{FF2B5EF4-FFF2-40B4-BE49-F238E27FC236}">
                  <a16:creationId xmlns:a16="http://schemas.microsoft.com/office/drawing/2014/main" id="{244DDA97-8003-2A65-930D-A887F9DFDBE5}"/>
                </a:ext>
              </a:extLst>
            </p:cNvPr>
            <p:cNvGrpSpPr/>
            <p:nvPr/>
          </p:nvGrpSpPr>
          <p:grpSpPr>
            <a:xfrm>
              <a:off x="1401988" y="5177864"/>
              <a:ext cx="2130045" cy="832225"/>
              <a:chOff x="1284109" y="7033402"/>
              <a:chExt cx="2130045" cy="832225"/>
            </a:xfrm>
          </p:grpSpPr>
          <p:sp>
            <p:nvSpPr>
              <p:cNvPr id="26" name="직사각형 25">
                <a:extLst>
                  <a:ext uri="{FF2B5EF4-FFF2-40B4-BE49-F238E27FC236}">
                    <a16:creationId xmlns:a16="http://schemas.microsoft.com/office/drawing/2014/main" id="{E7AA0B98-AF16-9AEF-463D-342EB7AA5312}"/>
                  </a:ext>
                </a:extLst>
              </p:cNvPr>
              <p:cNvSpPr/>
              <p:nvPr/>
            </p:nvSpPr>
            <p:spPr>
              <a:xfrm>
                <a:off x="1529727" y="7033402"/>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pic>
            <p:nvPicPr>
              <p:cNvPr id="27" name="그래픽 26" descr="남자 옆모습 단색으로 채워진">
                <a:extLst>
                  <a:ext uri="{FF2B5EF4-FFF2-40B4-BE49-F238E27FC236}">
                    <a16:creationId xmlns:a16="http://schemas.microsoft.com/office/drawing/2014/main" id="{EC3843B7-90E3-24BC-6993-F038E66854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6326" y="7278736"/>
                <a:ext cx="501490" cy="501490"/>
              </a:xfrm>
              <a:prstGeom prst="rect">
                <a:avLst/>
              </a:prstGeom>
            </p:spPr>
          </p:pic>
          <p:sp>
            <p:nvSpPr>
              <p:cNvPr id="28" name="부제목 2">
                <a:extLst>
                  <a:ext uri="{FF2B5EF4-FFF2-40B4-BE49-F238E27FC236}">
                    <a16:creationId xmlns:a16="http://schemas.microsoft.com/office/drawing/2014/main" id="{88AC6ADE-52BA-45A5-EACB-94A98E797839}"/>
                  </a:ext>
                </a:extLst>
              </p:cNvPr>
              <p:cNvSpPr txBox="1">
                <a:spLocks/>
              </p:cNvSpPr>
              <p:nvPr/>
            </p:nvSpPr>
            <p:spPr>
              <a:xfrm>
                <a:off x="1284109" y="7050899"/>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Natural Language Lab</a:t>
                </a:r>
              </a:p>
            </p:txBody>
          </p:sp>
          <p:sp>
            <p:nvSpPr>
              <p:cNvPr id="30" name="부제목 2">
                <a:extLst>
                  <a:ext uri="{FF2B5EF4-FFF2-40B4-BE49-F238E27FC236}">
                    <a16:creationId xmlns:a16="http://schemas.microsoft.com/office/drawing/2014/main" id="{C2C3C45B-461D-2ECF-AC99-000E8AB28931}"/>
                  </a:ext>
                </a:extLst>
              </p:cNvPr>
              <p:cNvSpPr txBox="1">
                <a:spLocks/>
              </p:cNvSpPr>
              <p:nvPr/>
            </p:nvSpPr>
            <p:spPr>
              <a:xfrm>
                <a:off x="1991925" y="7257941"/>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Kim</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#NLP #AI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get information from …</a:t>
                </a:r>
              </a:p>
            </p:txBody>
          </p:sp>
        </p:grpSp>
        <p:grpSp>
          <p:nvGrpSpPr>
            <p:cNvPr id="51" name="그룹 50">
              <a:extLst>
                <a:ext uri="{FF2B5EF4-FFF2-40B4-BE49-F238E27FC236}">
                  <a16:creationId xmlns:a16="http://schemas.microsoft.com/office/drawing/2014/main" id="{64808D8D-EC8D-657F-A29C-2715E2785C17}"/>
                </a:ext>
              </a:extLst>
            </p:cNvPr>
            <p:cNvGrpSpPr/>
            <p:nvPr/>
          </p:nvGrpSpPr>
          <p:grpSpPr>
            <a:xfrm>
              <a:off x="3668017" y="5224327"/>
              <a:ext cx="2130045" cy="832225"/>
              <a:chOff x="3469254" y="6760532"/>
              <a:chExt cx="2130045" cy="832225"/>
            </a:xfrm>
          </p:grpSpPr>
          <p:sp>
            <p:nvSpPr>
              <p:cNvPr id="39" name="직사각형 38">
                <a:extLst>
                  <a:ext uri="{FF2B5EF4-FFF2-40B4-BE49-F238E27FC236}">
                    <a16:creationId xmlns:a16="http://schemas.microsoft.com/office/drawing/2014/main" id="{8C929B7A-3364-27BE-31F2-4DB3437681F2}"/>
                  </a:ext>
                </a:extLst>
              </p:cNvPr>
              <p:cNvSpPr/>
              <p:nvPr/>
            </p:nvSpPr>
            <p:spPr>
              <a:xfrm>
                <a:off x="3714872" y="6760532"/>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43" name="부제목 2">
                <a:extLst>
                  <a:ext uri="{FF2B5EF4-FFF2-40B4-BE49-F238E27FC236}">
                    <a16:creationId xmlns:a16="http://schemas.microsoft.com/office/drawing/2014/main" id="{F8362233-43E3-FA28-D1F9-33F2788E9F80}"/>
                  </a:ext>
                </a:extLst>
              </p:cNvPr>
              <p:cNvSpPr txBox="1">
                <a:spLocks/>
              </p:cNvSpPr>
              <p:nvPr/>
            </p:nvSpPr>
            <p:spPr>
              <a:xfrm>
                <a:off x="3469254" y="6778029"/>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Computer Graphics Lab</a:t>
                </a:r>
              </a:p>
            </p:txBody>
          </p:sp>
          <p:sp>
            <p:nvSpPr>
              <p:cNvPr id="45" name="부제목 2">
                <a:extLst>
                  <a:ext uri="{FF2B5EF4-FFF2-40B4-BE49-F238E27FC236}">
                    <a16:creationId xmlns:a16="http://schemas.microsoft.com/office/drawing/2014/main" id="{B1DD3547-684A-D334-14FC-B70E04A32230}"/>
                  </a:ext>
                </a:extLst>
              </p:cNvPr>
              <p:cNvSpPr txBox="1">
                <a:spLocks/>
              </p:cNvSpPr>
              <p:nvPr/>
            </p:nvSpPr>
            <p:spPr>
              <a:xfrm>
                <a:off x="4177070" y="6985071"/>
                <a:ext cx="1259123" cy="607686"/>
              </a:xfrm>
              <a:prstGeom prst="rect">
                <a:avLst/>
              </a:prstGeom>
              <a:noFill/>
            </p:spPr>
            <p:txBody>
              <a:bodyPr vert="horz" lIns="91440" tIns="45720" rIns="91440" bIns="45720" rtlCol="0">
                <a:normAutofit fontScale="925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Jo</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#ML #Visualization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improve graphics by using AI …</a:t>
                </a:r>
              </a:p>
            </p:txBody>
          </p:sp>
          <p:pic>
            <p:nvPicPr>
              <p:cNvPr id="49" name="그래픽 48" descr="여성 과학자 단색으로 채워진">
                <a:extLst>
                  <a:ext uri="{FF2B5EF4-FFF2-40B4-BE49-F238E27FC236}">
                    <a16:creationId xmlns:a16="http://schemas.microsoft.com/office/drawing/2014/main" id="{FCDEE6C3-B3F5-D4A4-84B8-1246C84256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3305" y="7000395"/>
                <a:ext cx="460173" cy="460173"/>
              </a:xfrm>
              <a:prstGeom prst="rect">
                <a:avLst/>
              </a:prstGeom>
            </p:spPr>
          </p:pic>
        </p:grpSp>
      </p:grpSp>
      <p:pic>
        <p:nvPicPr>
          <p:cNvPr id="20" name="그림 19">
            <a:extLst>
              <a:ext uri="{FF2B5EF4-FFF2-40B4-BE49-F238E27FC236}">
                <a16:creationId xmlns:a16="http://schemas.microsoft.com/office/drawing/2014/main" id="{E6F70A24-D729-948E-211F-56028AFA6F3B}"/>
              </a:ext>
            </a:extLst>
          </p:cNvPr>
          <p:cNvPicPr>
            <a:picLocks noChangeAspect="1"/>
          </p:cNvPicPr>
          <p:nvPr/>
        </p:nvPicPr>
        <p:blipFill>
          <a:blip r:embed="rId10"/>
          <a:stretch>
            <a:fillRect/>
          </a:stretch>
        </p:blipFill>
        <p:spPr>
          <a:xfrm>
            <a:off x="662401" y="4899793"/>
            <a:ext cx="6835792" cy="1177200"/>
          </a:xfrm>
          <a:prstGeom prst="rect">
            <a:avLst/>
          </a:prstGeom>
        </p:spPr>
      </p:pic>
      <p:sp>
        <p:nvSpPr>
          <p:cNvPr id="22" name="직사각형 21">
            <a:extLst>
              <a:ext uri="{FF2B5EF4-FFF2-40B4-BE49-F238E27FC236}">
                <a16:creationId xmlns:a16="http://schemas.microsoft.com/office/drawing/2014/main" id="{FF1BC5E0-9AEF-C358-05E8-8AA89F2F3FC1}"/>
              </a:ext>
            </a:extLst>
          </p:cNvPr>
          <p:cNvSpPr/>
          <p:nvPr/>
        </p:nvSpPr>
        <p:spPr>
          <a:xfrm>
            <a:off x="6573600" y="4359600"/>
            <a:ext cx="458632" cy="1137629"/>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3BC9511F-8CE8-4C2B-9B72-2D4B42F9C581}"/>
              </a:ext>
            </a:extLst>
          </p:cNvPr>
          <p:cNvPicPr>
            <a:picLocks noChangeAspect="1"/>
          </p:cNvPicPr>
          <p:nvPr/>
        </p:nvPicPr>
        <p:blipFill>
          <a:blip r:embed="rId11"/>
          <a:stretch>
            <a:fillRect/>
          </a:stretch>
        </p:blipFill>
        <p:spPr>
          <a:xfrm>
            <a:off x="619200" y="1782007"/>
            <a:ext cx="6818456" cy="1508400"/>
          </a:xfrm>
          <a:prstGeom prst="rect">
            <a:avLst/>
          </a:prstGeom>
        </p:spPr>
      </p:pic>
      <p:sp>
        <p:nvSpPr>
          <p:cNvPr id="57" name="직사각형 56">
            <a:extLst>
              <a:ext uri="{FF2B5EF4-FFF2-40B4-BE49-F238E27FC236}">
                <a16:creationId xmlns:a16="http://schemas.microsoft.com/office/drawing/2014/main" id="{5402CF3B-AEF9-0009-7520-34175FAC1956}"/>
              </a:ext>
            </a:extLst>
          </p:cNvPr>
          <p:cNvSpPr/>
          <p:nvPr/>
        </p:nvSpPr>
        <p:spPr>
          <a:xfrm>
            <a:off x="3092420" y="3510741"/>
            <a:ext cx="3003580" cy="719448"/>
          </a:xfrm>
          <a:prstGeom prst="rect">
            <a:avLst/>
          </a:prstGeom>
          <a:noFill/>
          <a:ln w="12700">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9" name="직선 연결선 58">
            <a:extLst>
              <a:ext uri="{FF2B5EF4-FFF2-40B4-BE49-F238E27FC236}">
                <a16:creationId xmlns:a16="http://schemas.microsoft.com/office/drawing/2014/main" id="{EF18CFCC-9F7A-FCF9-7BE1-90E4EE2A3C40}"/>
              </a:ext>
            </a:extLst>
          </p:cNvPr>
          <p:cNvCxnSpPr>
            <a:cxnSpLocks/>
          </p:cNvCxnSpPr>
          <p:nvPr/>
        </p:nvCxnSpPr>
        <p:spPr>
          <a:xfrm flipV="1">
            <a:off x="6096000" y="2763698"/>
            <a:ext cx="1974749" cy="9140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909E2AD0-4CBA-9292-1A34-DAA40AAD4588}"/>
              </a:ext>
            </a:extLst>
          </p:cNvPr>
          <p:cNvSpPr txBox="1"/>
          <p:nvPr/>
        </p:nvSpPr>
        <p:spPr>
          <a:xfrm>
            <a:off x="8161844" y="2212171"/>
            <a:ext cx="3168049" cy="830997"/>
          </a:xfrm>
          <a:prstGeom prst="rect">
            <a:avLst/>
          </a:prstGeom>
          <a:noFill/>
        </p:spPr>
        <p:txBody>
          <a:bodyPr wrap="square">
            <a:spAutoFit/>
          </a:bodyPr>
          <a:lstStyle/>
          <a:p>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Detailed</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introduction</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and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guidance</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on</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the</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field</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the</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professor</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is</a:t>
            </a:r>
            <a:r>
              <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rPr>
              <a:t> </a:t>
            </a:r>
            <a:r>
              <a:rPr lang="ko-KR" altLang="en-US" sz="1600" dirty="0" err="1">
                <a:solidFill>
                  <a:schemeClr val="accent6">
                    <a:lumMod val="75000"/>
                  </a:schemeClr>
                </a:solidFill>
                <a:latin typeface="G마켓 산스 TTF Bold" panose="02000000000000000000" pitchFamily="2" charset="-127"/>
                <a:ea typeface="G마켓 산스 TTF Bold" panose="02000000000000000000" pitchFamily="2" charset="-127"/>
              </a:rPr>
              <a:t>researching</a:t>
            </a:r>
            <a:endPar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63" name="직사각형 62">
            <a:extLst>
              <a:ext uri="{FF2B5EF4-FFF2-40B4-BE49-F238E27FC236}">
                <a16:creationId xmlns:a16="http://schemas.microsoft.com/office/drawing/2014/main" id="{64DC33FB-7302-B8A9-B09B-1750B58C0800}"/>
              </a:ext>
            </a:extLst>
          </p:cNvPr>
          <p:cNvSpPr/>
          <p:nvPr/>
        </p:nvSpPr>
        <p:spPr>
          <a:xfrm>
            <a:off x="1647606" y="3663397"/>
            <a:ext cx="4110515" cy="1424646"/>
          </a:xfrm>
          <a:prstGeom prst="rect">
            <a:avLst/>
          </a:prstGeom>
          <a:noFill/>
          <a:ln w="12700">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직선 연결선 63">
            <a:extLst>
              <a:ext uri="{FF2B5EF4-FFF2-40B4-BE49-F238E27FC236}">
                <a16:creationId xmlns:a16="http://schemas.microsoft.com/office/drawing/2014/main" id="{B4175EDB-889F-CD13-7BB2-7D43621C1B4C}"/>
              </a:ext>
            </a:extLst>
          </p:cNvPr>
          <p:cNvCxnSpPr>
            <a:cxnSpLocks/>
          </p:cNvCxnSpPr>
          <p:nvPr/>
        </p:nvCxnSpPr>
        <p:spPr>
          <a:xfrm>
            <a:off x="5758121" y="4535624"/>
            <a:ext cx="2312628" cy="5320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F4DCB3E-65DF-07FF-C4BB-16C8168B26D4}"/>
              </a:ext>
            </a:extLst>
          </p:cNvPr>
          <p:cNvSpPr txBox="1"/>
          <p:nvPr/>
        </p:nvSpPr>
        <p:spPr>
          <a:xfrm>
            <a:off x="8026035" y="4823475"/>
            <a:ext cx="3665047" cy="830997"/>
          </a:xfrm>
          <a:prstGeom prst="rect">
            <a:avLst/>
          </a:prstGeom>
          <a:noFill/>
        </p:spPr>
        <p:txBody>
          <a:bodyPr wrap="square">
            <a:spAutoFit/>
          </a:bodyPr>
          <a:lstStyle/>
          <a:p>
            <a:r>
              <a:rPr lang="en-US" altLang="ko-KR" sz="1600" dirty="0">
                <a:solidFill>
                  <a:schemeClr val="accent6">
                    <a:lumMod val="75000"/>
                  </a:schemeClr>
                </a:solidFill>
                <a:latin typeface="G마켓 산스 TTF Bold" panose="02000000000000000000" pitchFamily="2" charset="-127"/>
                <a:ea typeface="G마켓 산스 TTF Bold" panose="02000000000000000000" pitchFamily="2" charset="-127"/>
              </a:rPr>
              <a:t>Introduction to the laboratory conducting similar research with the professor</a:t>
            </a:r>
            <a:endParaRPr lang="ko-KR" altLang="en-US" sz="16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42271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04167E-6 1.48148E-6 L 0.00208 -0.16134 " pathEditMode="relative" rAng="0" ptsTypes="AA">
                                      <p:cBhvr>
                                        <p:cTn id="22" dur="2000" fill="hold"/>
                                        <p:tgtEl>
                                          <p:spTgt spid="55"/>
                                        </p:tgtEl>
                                        <p:attrNameLst>
                                          <p:attrName>ppt_x</p:attrName>
                                          <p:attrName>ppt_y</p:attrName>
                                        </p:attrNameLst>
                                      </p:cBhvr>
                                      <p:rCtr x="104" y="-807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61" grpId="0"/>
      <p:bldP spid="61" grpId="1"/>
      <p:bldP spid="63" grpId="0" animBg="1"/>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5" y="731417"/>
            <a:ext cx="8383225"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5. Technical Background</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6" name="사각형: 둥근 모서리 5">
            <a:extLst>
              <a:ext uri="{FF2B5EF4-FFF2-40B4-BE49-F238E27FC236}">
                <a16:creationId xmlns:a16="http://schemas.microsoft.com/office/drawing/2014/main" id="{2BFE037E-CF32-78A8-014D-322D5D68FD97}"/>
              </a:ext>
            </a:extLst>
          </p:cNvPr>
          <p:cNvSpPr/>
          <p:nvPr/>
        </p:nvSpPr>
        <p:spPr>
          <a:xfrm>
            <a:off x="862107" y="1951491"/>
            <a:ext cx="2948916" cy="559714"/>
          </a:xfrm>
          <a:prstGeom prst="roundRect">
            <a:avLst/>
          </a:prstGeom>
          <a:solidFill>
            <a:schemeClr val="accent6">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accent6">
                    <a:lumMod val="75000"/>
                  </a:schemeClr>
                </a:solidFill>
                <a:latin typeface="G마켓 산스 TTF Bold" panose="02000000000000000000" pitchFamily="2" charset="-127"/>
                <a:ea typeface="G마켓 산스 TTF Bold" panose="02000000000000000000" pitchFamily="2" charset="-127"/>
              </a:rPr>
              <a:t>Prompt Engineering</a:t>
            </a:r>
            <a:endParaRPr lang="ko-KR" altLang="en-US"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pic>
        <p:nvPicPr>
          <p:cNvPr id="10" name="그림 9">
            <a:extLst>
              <a:ext uri="{FF2B5EF4-FFF2-40B4-BE49-F238E27FC236}">
                <a16:creationId xmlns:a16="http://schemas.microsoft.com/office/drawing/2014/main" id="{288EB9DC-324C-692D-6F18-F1837DA7F046}"/>
              </a:ext>
            </a:extLst>
          </p:cNvPr>
          <p:cNvPicPr>
            <a:picLocks noChangeAspect="1"/>
          </p:cNvPicPr>
          <p:nvPr/>
        </p:nvPicPr>
        <p:blipFill>
          <a:blip r:embed="rId3"/>
          <a:stretch>
            <a:fillRect/>
          </a:stretch>
        </p:blipFill>
        <p:spPr>
          <a:xfrm>
            <a:off x="6832953" y="3768612"/>
            <a:ext cx="3421827" cy="2045045"/>
          </a:xfrm>
          <a:prstGeom prst="rect">
            <a:avLst/>
          </a:prstGeom>
        </p:spPr>
      </p:pic>
      <p:pic>
        <p:nvPicPr>
          <p:cNvPr id="2052" name="Picture 4" descr="ChatGPT를 넘어, 생성형 AI(Generative AI)의 미래 – 1편 | 인사이트리포트 | 삼성SDS">
            <a:extLst>
              <a:ext uri="{FF2B5EF4-FFF2-40B4-BE49-F238E27FC236}">
                <a16:creationId xmlns:a16="http://schemas.microsoft.com/office/drawing/2014/main" id="{1CF3B07D-1477-E344-EE14-78B0D7A70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956" y="3952101"/>
            <a:ext cx="2652134" cy="17680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2EFC686-B6CE-3DE2-74A5-B509BA0B696C}"/>
              </a:ext>
            </a:extLst>
          </p:cNvPr>
          <p:cNvSpPr txBox="1"/>
          <p:nvPr/>
        </p:nvSpPr>
        <p:spPr>
          <a:xfrm>
            <a:off x="1307162" y="2748165"/>
            <a:ext cx="10279329" cy="738664"/>
          </a:xfrm>
          <a:prstGeom prst="rect">
            <a:avLst/>
          </a:prstGeom>
          <a:noFill/>
        </p:spPr>
        <p:txBody>
          <a:bodyPr wrap="square">
            <a:spAutoFit/>
          </a:bodyPr>
          <a:lstStyle/>
          <a:p>
            <a:r>
              <a:rPr lang="en-US" altLang="ko-KR" sz="1400" dirty="0">
                <a:solidFill>
                  <a:schemeClr val="accent6">
                    <a:lumMod val="75000"/>
                  </a:schemeClr>
                </a:solidFill>
                <a:latin typeface="G마켓 산스 TTF Bold" panose="02000000000000000000" pitchFamily="2" charset="-127"/>
                <a:ea typeface="G마켓 산스 TTF Bold" panose="02000000000000000000" pitchFamily="2" charset="-127"/>
              </a:rPr>
              <a:t>Prompt engineering is the process of guiding generative AI solutions to produce the desired output. </a:t>
            </a:r>
          </a:p>
          <a:p>
            <a:r>
              <a:rPr lang="en-US" altLang="ko-KR" sz="1400" dirty="0">
                <a:solidFill>
                  <a:schemeClr val="accent6">
                    <a:lumMod val="75000"/>
                  </a:schemeClr>
                </a:solidFill>
                <a:latin typeface="G마켓 산스 TTF Bold" panose="02000000000000000000" pitchFamily="2" charset="-127"/>
                <a:ea typeface="G마켓 산스 TTF Bold" panose="02000000000000000000" pitchFamily="2" charset="-127"/>
              </a:rPr>
              <a:t>In prompt engineering, the most appropriate format, syntax, words, and symbols are selected to guide the AI to interact with users more meaningfully. </a:t>
            </a:r>
            <a:endParaRPr lang="ko-KR" altLang="en-US" sz="14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3734047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BERT is a bidirectional model that uses multiple layers of the transformer encoder, allowing attention to be applied to both past and future tokens. This bidirectional attention enables the [CLS] token to learn an embedding that captures the meaning of the entire sentence.</a:t>
            </a: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5" y="731417"/>
            <a:ext cx="8383225"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5. Technical Background</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9" name="그림 8">
            <a:extLst>
              <a:ext uri="{FF2B5EF4-FFF2-40B4-BE49-F238E27FC236}">
                <a16:creationId xmlns:a16="http://schemas.microsoft.com/office/drawing/2014/main" id="{AFCDC9CB-E567-3AD6-E41F-D174192D7BA3}"/>
              </a:ext>
            </a:extLst>
          </p:cNvPr>
          <p:cNvPicPr>
            <a:picLocks noChangeAspect="1"/>
          </p:cNvPicPr>
          <p:nvPr/>
        </p:nvPicPr>
        <p:blipFill>
          <a:blip r:embed="rId3"/>
          <a:stretch>
            <a:fillRect/>
          </a:stretch>
        </p:blipFill>
        <p:spPr>
          <a:xfrm>
            <a:off x="1138540" y="3077481"/>
            <a:ext cx="4632204" cy="2574330"/>
          </a:xfrm>
          <a:prstGeom prst="rect">
            <a:avLst/>
          </a:prstGeom>
        </p:spPr>
      </p:pic>
      <p:pic>
        <p:nvPicPr>
          <p:cNvPr id="11" name="그림 10">
            <a:extLst>
              <a:ext uri="{FF2B5EF4-FFF2-40B4-BE49-F238E27FC236}">
                <a16:creationId xmlns:a16="http://schemas.microsoft.com/office/drawing/2014/main" id="{100ADCF6-9FA8-BE32-4644-61BC0D7FBA9E}"/>
              </a:ext>
            </a:extLst>
          </p:cNvPr>
          <p:cNvPicPr>
            <a:picLocks noChangeAspect="1"/>
          </p:cNvPicPr>
          <p:nvPr/>
        </p:nvPicPr>
        <p:blipFill>
          <a:blip r:embed="rId4"/>
          <a:stretch>
            <a:fillRect/>
          </a:stretch>
        </p:blipFill>
        <p:spPr>
          <a:xfrm>
            <a:off x="7647573" y="3129082"/>
            <a:ext cx="3457419" cy="2581331"/>
          </a:xfrm>
          <a:prstGeom prst="rect">
            <a:avLst/>
          </a:prstGeom>
        </p:spPr>
      </p:pic>
      <p:sp>
        <p:nvSpPr>
          <p:cNvPr id="12" name="사각형: 둥근 모서리 11">
            <a:extLst>
              <a:ext uri="{FF2B5EF4-FFF2-40B4-BE49-F238E27FC236}">
                <a16:creationId xmlns:a16="http://schemas.microsoft.com/office/drawing/2014/main" id="{CF9255B2-1930-95B2-58A2-A1E8C6320B20}"/>
              </a:ext>
            </a:extLst>
          </p:cNvPr>
          <p:cNvSpPr/>
          <p:nvPr/>
        </p:nvSpPr>
        <p:spPr>
          <a:xfrm>
            <a:off x="610491" y="1951491"/>
            <a:ext cx="1116918" cy="559714"/>
          </a:xfrm>
          <a:prstGeom prst="roundRect">
            <a:avLst/>
          </a:prstGeom>
          <a:solidFill>
            <a:schemeClr val="accent6">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accent6">
                    <a:lumMod val="75000"/>
                  </a:schemeClr>
                </a:solidFill>
                <a:latin typeface="G마켓 산스 TTF Bold" panose="02000000000000000000" pitchFamily="2" charset="-127"/>
                <a:ea typeface="G마켓 산스 TTF Bold" panose="02000000000000000000" pitchFamily="2" charset="-127"/>
              </a:rPr>
              <a:t>BERT</a:t>
            </a:r>
            <a:endParaRPr lang="ko-KR" altLang="en-US"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13" name="사각형: 둥근 모서리 12">
            <a:extLst>
              <a:ext uri="{FF2B5EF4-FFF2-40B4-BE49-F238E27FC236}">
                <a16:creationId xmlns:a16="http://schemas.microsoft.com/office/drawing/2014/main" id="{62AA1377-CB98-9F3C-DEEC-71B942A9406E}"/>
              </a:ext>
            </a:extLst>
          </p:cNvPr>
          <p:cNvSpPr/>
          <p:nvPr/>
        </p:nvSpPr>
        <p:spPr>
          <a:xfrm>
            <a:off x="6204064" y="1928333"/>
            <a:ext cx="1116918" cy="559714"/>
          </a:xfrm>
          <a:prstGeom prst="roundRect">
            <a:avLst/>
          </a:prstGeom>
          <a:solidFill>
            <a:schemeClr val="accent6">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accent6">
                    <a:lumMod val="75000"/>
                  </a:schemeClr>
                </a:solidFill>
                <a:latin typeface="G마켓 산스 TTF Bold" panose="02000000000000000000" pitchFamily="2" charset="-127"/>
                <a:ea typeface="G마켓 산스 TTF Bold" panose="02000000000000000000" pitchFamily="2" charset="-127"/>
              </a:rPr>
              <a:t>SBERT</a:t>
            </a:r>
            <a:endParaRPr lang="ko-KR" altLang="en-US"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15" name="TextBox 14">
            <a:extLst>
              <a:ext uri="{FF2B5EF4-FFF2-40B4-BE49-F238E27FC236}">
                <a16:creationId xmlns:a16="http://schemas.microsoft.com/office/drawing/2014/main" id="{532D72BC-2060-D6B8-A184-698B6E6AB4C3}"/>
              </a:ext>
            </a:extLst>
          </p:cNvPr>
          <p:cNvSpPr txBox="1"/>
          <p:nvPr/>
        </p:nvSpPr>
        <p:spPr>
          <a:xfrm>
            <a:off x="2067776" y="1847012"/>
            <a:ext cx="3559774" cy="830997"/>
          </a:xfrm>
          <a:prstGeom prst="rect">
            <a:avLst/>
          </a:prstGeom>
          <a:noFill/>
        </p:spPr>
        <p:txBody>
          <a:bodyPr wrap="square">
            <a:spAutoFit/>
          </a:bodyPr>
          <a:lstStyle/>
          <a:p>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BERT is a bidirectional model that uses multiple layers of the transformer encoder, allowing attention to be applied to both past and future tokens. </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17" name="TextBox 16">
            <a:extLst>
              <a:ext uri="{FF2B5EF4-FFF2-40B4-BE49-F238E27FC236}">
                <a16:creationId xmlns:a16="http://schemas.microsoft.com/office/drawing/2014/main" id="{EEDE2D5F-E7E0-73C7-7A3A-B62E2702E8FC}"/>
              </a:ext>
            </a:extLst>
          </p:cNvPr>
          <p:cNvSpPr txBox="1"/>
          <p:nvPr/>
        </p:nvSpPr>
        <p:spPr>
          <a:xfrm>
            <a:off x="7462132" y="1854664"/>
            <a:ext cx="3995484" cy="830997"/>
          </a:xfrm>
          <a:prstGeom prst="rect">
            <a:avLst/>
          </a:prstGeom>
          <a:noFill/>
        </p:spPr>
        <p:txBody>
          <a:bodyPr wrap="square">
            <a:spAutoFit/>
          </a:bodyPr>
          <a:lstStyle/>
          <a:p>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SBERT enhances BERT by adding a pooling layer to use embeddings and processes each sentence separately, unlike BERT, which uses a single Transformer for both.</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415347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5" y="731417"/>
            <a:ext cx="8383225"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5. Technical Background</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9" name="그림 8">
            <a:extLst>
              <a:ext uri="{FF2B5EF4-FFF2-40B4-BE49-F238E27FC236}">
                <a16:creationId xmlns:a16="http://schemas.microsoft.com/office/drawing/2014/main" id="{AA180958-045F-D6B0-41A3-BE5C5262C7C1}"/>
              </a:ext>
            </a:extLst>
          </p:cNvPr>
          <p:cNvPicPr>
            <a:picLocks noChangeAspect="1"/>
          </p:cNvPicPr>
          <p:nvPr/>
        </p:nvPicPr>
        <p:blipFill>
          <a:blip r:embed="rId3"/>
          <a:stretch>
            <a:fillRect/>
          </a:stretch>
        </p:blipFill>
        <p:spPr>
          <a:xfrm>
            <a:off x="1036349" y="2795810"/>
            <a:ext cx="5151504" cy="1725155"/>
          </a:xfrm>
          <a:prstGeom prst="rect">
            <a:avLst/>
          </a:prstGeom>
        </p:spPr>
      </p:pic>
      <p:sp>
        <p:nvSpPr>
          <p:cNvPr id="11" name="TextBox 10">
            <a:extLst>
              <a:ext uri="{FF2B5EF4-FFF2-40B4-BE49-F238E27FC236}">
                <a16:creationId xmlns:a16="http://schemas.microsoft.com/office/drawing/2014/main" id="{DEAD225E-AC82-39B0-3710-2D544FED585D}"/>
              </a:ext>
            </a:extLst>
          </p:cNvPr>
          <p:cNvSpPr txBox="1"/>
          <p:nvPr/>
        </p:nvSpPr>
        <p:spPr>
          <a:xfrm>
            <a:off x="954200" y="4832813"/>
            <a:ext cx="4869769" cy="461665"/>
          </a:xfrm>
          <a:prstGeom prst="rect">
            <a:avLst/>
          </a:prstGeom>
          <a:noFill/>
        </p:spPr>
        <p:txBody>
          <a:bodyPr wrap="square">
            <a:spAutoFit/>
          </a:bodyPr>
          <a:lstStyle/>
          <a:p>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The Message returned by </a:t>
            </a:r>
            <a:r>
              <a:rPr lang="en-US" altLang="ko-KR" sz="1200" dirty="0" err="1">
                <a:solidFill>
                  <a:schemeClr val="accent6">
                    <a:lumMod val="75000"/>
                  </a:schemeClr>
                </a:solidFill>
                <a:latin typeface="G마켓 산스 TTF Bold" panose="02000000000000000000" pitchFamily="2" charset="-127"/>
                <a:ea typeface="G마켓 산스 TTF Bold" panose="02000000000000000000" pitchFamily="2" charset="-127"/>
              </a:rPr>
              <a:t>Crossref</a:t>
            </a: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 allows us to obtain the DOI through the work-list in the content section</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cxnSp>
        <p:nvCxnSpPr>
          <p:cNvPr id="13" name="직선 화살표 연결선 12">
            <a:extLst>
              <a:ext uri="{FF2B5EF4-FFF2-40B4-BE49-F238E27FC236}">
                <a16:creationId xmlns:a16="http://schemas.microsoft.com/office/drawing/2014/main" id="{818D2156-6D33-90B8-43C6-6C4CE4D945A8}"/>
              </a:ext>
            </a:extLst>
          </p:cNvPr>
          <p:cNvCxnSpPr>
            <a:cxnSpLocks/>
          </p:cNvCxnSpPr>
          <p:nvPr/>
        </p:nvCxnSpPr>
        <p:spPr>
          <a:xfrm>
            <a:off x="6477423" y="3792612"/>
            <a:ext cx="622985" cy="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5" name="그림 14">
            <a:extLst>
              <a:ext uri="{FF2B5EF4-FFF2-40B4-BE49-F238E27FC236}">
                <a16:creationId xmlns:a16="http://schemas.microsoft.com/office/drawing/2014/main" id="{FE2A6E03-DF9F-1D6D-8EF0-8046BE191E9E}"/>
              </a:ext>
            </a:extLst>
          </p:cNvPr>
          <p:cNvPicPr>
            <a:picLocks noChangeAspect="1"/>
          </p:cNvPicPr>
          <p:nvPr/>
        </p:nvPicPr>
        <p:blipFill>
          <a:blip r:embed="rId4"/>
          <a:stretch>
            <a:fillRect/>
          </a:stretch>
        </p:blipFill>
        <p:spPr>
          <a:xfrm>
            <a:off x="7495739" y="2731071"/>
            <a:ext cx="3421827" cy="2045045"/>
          </a:xfrm>
          <a:prstGeom prst="rect">
            <a:avLst/>
          </a:prstGeom>
        </p:spPr>
      </p:pic>
      <p:sp>
        <p:nvSpPr>
          <p:cNvPr id="16" name="TextBox 15">
            <a:extLst>
              <a:ext uri="{FF2B5EF4-FFF2-40B4-BE49-F238E27FC236}">
                <a16:creationId xmlns:a16="http://schemas.microsoft.com/office/drawing/2014/main" id="{C1AB908C-6948-13D6-B656-90274FEB1B0E}"/>
              </a:ext>
            </a:extLst>
          </p:cNvPr>
          <p:cNvSpPr txBox="1"/>
          <p:nvPr/>
        </p:nvSpPr>
        <p:spPr>
          <a:xfrm>
            <a:off x="7427154" y="4835876"/>
            <a:ext cx="4036599" cy="461665"/>
          </a:xfrm>
          <a:prstGeom prst="rect">
            <a:avLst/>
          </a:prstGeom>
          <a:noFill/>
        </p:spPr>
        <p:txBody>
          <a:bodyPr wrap="square">
            <a:spAutoFit/>
          </a:bodyPr>
          <a:lstStyle/>
          <a:p>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Core keywords of technologies are extracted through DOI using GPT prompting</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3872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5" y="731417"/>
            <a:ext cx="8383225"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5. Technical Background</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9" name="그림 8">
            <a:extLst>
              <a:ext uri="{FF2B5EF4-FFF2-40B4-BE49-F238E27FC236}">
                <a16:creationId xmlns:a16="http://schemas.microsoft.com/office/drawing/2014/main" id="{C48924C4-6FB8-5D7C-1C8E-481DEF2FBB9A}"/>
              </a:ext>
            </a:extLst>
          </p:cNvPr>
          <p:cNvPicPr>
            <a:picLocks noChangeAspect="1"/>
          </p:cNvPicPr>
          <p:nvPr/>
        </p:nvPicPr>
        <p:blipFill>
          <a:blip r:embed="rId3"/>
          <a:stretch>
            <a:fillRect/>
          </a:stretch>
        </p:blipFill>
        <p:spPr>
          <a:xfrm>
            <a:off x="766801" y="2387179"/>
            <a:ext cx="5554297" cy="1117244"/>
          </a:xfrm>
          <a:prstGeom prst="rect">
            <a:avLst/>
          </a:prstGeom>
        </p:spPr>
      </p:pic>
      <p:pic>
        <p:nvPicPr>
          <p:cNvPr id="11" name="그림 10">
            <a:extLst>
              <a:ext uri="{FF2B5EF4-FFF2-40B4-BE49-F238E27FC236}">
                <a16:creationId xmlns:a16="http://schemas.microsoft.com/office/drawing/2014/main" id="{B8FA1D98-8478-2B73-3DFE-9D0C5CD3B2E9}"/>
              </a:ext>
            </a:extLst>
          </p:cNvPr>
          <p:cNvPicPr>
            <a:picLocks noChangeAspect="1"/>
          </p:cNvPicPr>
          <p:nvPr/>
        </p:nvPicPr>
        <p:blipFill>
          <a:blip r:embed="rId4"/>
          <a:stretch>
            <a:fillRect/>
          </a:stretch>
        </p:blipFill>
        <p:spPr>
          <a:xfrm>
            <a:off x="1483581" y="3590170"/>
            <a:ext cx="4120735" cy="1221504"/>
          </a:xfrm>
          <a:prstGeom prst="rect">
            <a:avLst/>
          </a:prstGeom>
        </p:spPr>
      </p:pic>
      <p:sp>
        <p:nvSpPr>
          <p:cNvPr id="12" name="TextBox 11">
            <a:extLst>
              <a:ext uri="{FF2B5EF4-FFF2-40B4-BE49-F238E27FC236}">
                <a16:creationId xmlns:a16="http://schemas.microsoft.com/office/drawing/2014/main" id="{716F27D8-7ACB-8A2D-B3E3-66F8A0E38B11}"/>
              </a:ext>
            </a:extLst>
          </p:cNvPr>
          <p:cNvSpPr txBox="1"/>
          <p:nvPr/>
        </p:nvSpPr>
        <p:spPr>
          <a:xfrm>
            <a:off x="1027843" y="4958791"/>
            <a:ext cx="4869769" cy="276999"/>
          </a:xfrm>
          <a:prstGeom prst="rect">
            <a:avLst/>
          </a:prstGeom>
          <a:noFill/>
        </p:spPr>
        <p:txBody>
          <a:bodyPr wrap="square">
            <a:spAutoFit/>
          </a:bodyPr>
          <a:lstStyle/>
          <a:p>
            <a:pPr algn="ct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Shape of the dataset after preprocessing</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cxnSp>
        <p:nvCxnSpPr>
          <p:cNvPr id="13" name="직선 화살표 연결선 12">
            <a:extLst>
              <a:ext uri="{FF2B5EF4-FFF2-40B4-BE49-F238E27FC236}">
                <a16:creationId xmlns:a16="http://schemas.microsoft.com/office/drawing/2014/main" id="{C3CA9C63-1902-0C9B-C45F-5854696E1CE5}"/>
              </a:ext>
            </a:extLst>
          </p:cNvPr>
          <p:cNvCxnSpPr>
            <a:cxnSpLocks/>
          </p:cNvCxnSpPr>
          <p:nvPr/>
        </p:nvCxnSpPr>
        <p:spPr>
          <a:xfrm>
            <a:off x="6477423" y="3792612"/>
            <a:ext cx="622985" cy="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5" name="그림 14">
            <a:extLst>
              <a:ext uri="{FF2B5EF4-FFF2-40B4-BE49-F238E27FC236}">
                <a16:creationId xmlns:a16="http://schemas.microsoft.com/office/drawing/2014/main" id="{27013386-D7C3-2D36-D805-8640DED47F62}"/>
              </a:ext>
            </a:extLst>
          </p:cNvPr>
          <p:cNvPicPr>
            <a:picLocks noChangeAspect="1"/>
          </p:cNvPicPr>
          <p:nvPr/>
        </p:nvPicPr>
        <p:blipFill>
          <a:blip r:embed="rId5"/>
          <a:stretch>
            <a:fillRect/>
          </a:stretch>
        </p:blipFill>
        <p:spPr>
          <a:xfrm>
            <a:off x="7824780" y="2789290"/>
            <a:ext cx="2978087" cy="601210"/>
          </a:xfrm>
          <a:prstGeom prst="rect">
            <a:avLst/>
          </a:prstGeom>
        </p:spPr>
      </p:pic>
      <p:pic>
        <p:nvPicPr>
          <p:cNvPr id="17" name="그림 16">
            <a:extLst>
              <a:ext uri="{FF2B5EF4-FFF2-40B4-BE49-F238E27FC236}">
                <a16:creationId xmlns:a16="http://schemas.microsoft.com/office/drawing/2014/main" id="{14665002-C63A-89CB-FBD0-6A970A636DAC}"/>
              </a:ext>
            </a:extLst>
          </p:cNvPr>
          <p:cNvPicPr>
            <a:picLocks noChangeAspect="1"/>
          </p:cNvPicPr>
          <p:nvPr/>
        </p:nvPicPr>
        <p:blipFill>
          <a:blip r:embed="rId6"/>
          <a:stretch>
            <a:fillRect/>
          </a:stretch>
        </p:blipFill>
        <p:spPr>
          <a:xfrm>
            <a:off x="7897703" y="3722843"/>
            <a:ext cx="2810716" cy="726909"/>
          </a:xfrm>
          <a:prstGeom prst="rect">
            <a:avLst/>
          </a:prstGeom>
        </p:spPr>
      </p:pic>
      <p:sp>
        <p:nvSpPr>
          <p:cNvPr id="19" name="TextBox 18">
            <a:extLst>
              <a:ext uri="{FF2B5EF4-FFF2-40B4-BE49-F238E27FC236}">
                <a16:creationId xmlns:a16="http://schemas.microsoft.com/office/drawing/2014/main" id="{3CCC886B-8A78-CE61-95A4-889965269721}"/>
              </a:ext>
            </a:extLst>
          </p:cNvPr>
          <p:cNvSpPr txBox="1"/>
          <p:nvPr/>
        </p:nvSpPr>
        <p:spPr>
          <a:xfrm>
            <a:off x="7409803" y="4912624"/>
            <a:ext cx="4225784" cy="646331"/>
          </a:xfrm>
          <a:prstGeom prst="rect">
            <a:avLst/>
          </a:prstGeom>
          <a:noFill/>
        </p:spPr>
        <p:txBody>
          <a:bodyPr wrap="square">
            <a:spAutoFit/>
          </a:bodyPr>
          <a:lstStyle/>
          <a:p>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Mean Average Precision @ K (</a:t>
            </a:r>
            <a:r>
              <a:rPr lang="en-US" altLang="ko-KR" sz="1200" dirty="0" err="1">
                <a:solidFill>
                  <a:schemeClr val="accent6">
                    <a:lumMod val="75000"/>
                  </a:schemeClr>
                </a:solidFill>
                <a:latin typeface="G마켓 산스 TTF Bold" panose="02000000000000000000" pitchFamily="2" charset="-127"/>
                <a:ea typeface="G마켓 산스 TTF Bold" panose="02000000000000000000" pitchFamily="2" charset="-127"/>
              </a:rPr>
              <a:t>mAP</a:t>
            </a: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 as the evaluation metric, which takes the order of recommendations into account.</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334638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6. Role &amp; Project Plan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27" name="부제목 2">
            <a:extLst>
              <a:ext uri="{FF2B5EF4-FFF2-40B4-BE49-F238E27FC236}">
                <a16:creationId xmlns:a16="http://schemas.microsoft.com/office/drawing/2014/main" id="{DB7C49B8-FEB8-71E2-0C11-AF8BB30F9BF4}"/>
              </a:ext>
            </a:extLst>
          </p:cNvPr>
          <p:cNvSpPr txBox="1">
            <a:spLocks/>
          </p:cNvSpPr>
          <p:nvPr/>
        </p:nvSpPr>
        <p:spPr>
          <a:xfrm>
            <a:off x="1656540" y="2546975"/>
            <a:ext cx="2941405" cy="680901"/>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Frontend</a:t>
            </a:r>
          </a:p>
          <a:p>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 Data Collection</a:t>
            </a:r>
          </a:p>
        </p:txBody>
      </p:sp>
      <p:pic>
        <p:nvPicPr>
          <p:cNvPr id="30" name="Picture 15">
            <a:extLst>
              <a:ext uri="{FF2B5EF4-FFF2-40B4-BE49-F238E27FC236}">
                <a16:creationId xmlns:a16="http://schemas.microsoft.com/office/drawing/2014/main" id="{CD1B03CA-A6BE-60D4-EAC9-5E319C1AF550}"/>
              </a:ext>
            </a:extLst>
          </p:cNvPr>
          <p:cNvPicPr>
            <a:picLocks noChangeAspect="1"/>
          </p:cNvPicPr>
          <p:nvPr/>
        </p:nvPicPr>
        <p:blipFill>
          <a:blip r:embed="rId3"/>
          <a:stretch>
            <a:fillRect/>
          </a:stretch>
        </p:blipFill>
        <p:spPr>
          <a:xfrm>
            <a:off x="1322922" y="3756126"/>
            <a:ext cx="1068511" cy="1080000"/>
          </a:xfrm>
          <a:prstGeom prst="rect">
            <a:avLst/>
          </a:prstGeom>
        </p:spPr>
      </p:pic>
      <p:pic>
        <p:nvPicPr>
          <p:cNvPr id="32" name="Picture 21">
            <a:extLst>
              <a:ext uri="{FF2B5EF4-FFF2-40B4-BE49-F238E27FC236}">
                <a16:creationId xmlns:a16="http://schemas.microsoft.com/office/drawing/2014/main" id="{5771738C-CBAD-50C1-24A0-563B919998F9}"/>
              </a:ext>
            </a:extLst>
          </p:cNvPr>
          <p:cNvPicPr>
            <a:picLocks noChangeAspect="1"/>
          </p:cNvPicPr>
          <p:nvPr/>
        </p:nvPicPr>
        <p:blipFill>
          <a:blip r:embed="rId4"/>
          <a:stretch>
            <a:fillRect/>
          </a:stretch>
        </p:blipFill>
        <p:spPr>
          <a:xfrm>
            <a:off x="3863053" y="3756126"/>
            <a:ext cx="1068510" cy="1080000"/>
          </a:xfrm>
          <a:prstGeom prst="rect">
            <a:avLst/>
          </a:prstGeom>
        </p:spPr>
      </p:pic>
      <p:sp>
        <p:nvSpPr>
          <p:cNvPr id="34" name="부제목 2">
            <a:extLst>
              <a:ext uri="{FF2B5EF4-FFF2-40B4-BE49-F238E27FC236}">
                <a16:creationId xmlns:a16="http://schemas.microsoft.com/office/drawing/2014/main" id="{45FDD529-F5B1-E8C6-004C-CA87EB177FFB}"/>
              </a:ext>
            </a:extLst>
          </p:cNvPr>
          <p:cNvSpPr txBox="1">
            <a:spLocks/>
          </p:cNvSpPr>
          <p:nvPr/>
        </p:nvSpPr>
        <p:spPr>
          <a:xfrm>
            <a:off x="1109178" y="4820893"/>
            <a:ext cx="1472404"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sz="1400" b="1" dirty="0">
                <a:solidFill>
                  <a:schemeClr val="accent6">
                    <a:lumMod val="75000"/>
                  </a:schemeClr>
                </a:solidFill>
                <a:latin typeface="G마켓 산스 TTF Bold" panose="02000000000000000000" pitchFamily="2" charset="-127"/>
                <a:ea typeface="G마켓 산스 TTF Bold" panose="02000000000000000000" pitchFamily="2" charset="-127"/>
              </a:rPr>
              <a:t>김현진</a:t>
            </a:r>
            <a:endPar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35" name="부제목 2">
            <a:extLst>
              <a:ext uri="{FF2B5EF4-FFF2-40B4-BE49-F238E27FC236}">
                <a16:creationId xmlns:a16="http://schemas.microsoft.com/office/drawing/2014/main" id="{BA48FAE6-0C7C-558B-7CF0-F9991D030849}"/>
              </a:ext>
            </a:extLst>
          </p:cNvPr>
          <p:cNvSpPr txBox="1">
            <a:spLocks/>
          </p:cNvSpPr>
          <p:nvPr/>
        </p:nvSpPr>
        <p:spPr>
          <a:xfrm>
            <a:off x="3649308" y="4820893"/>
            <a:ext cx="1472404"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sz="1400" b="1" dirty="0">
                <a:solidFill>
                  <a:schemeClr val="accent6">
                    <a:lumMod val="75000"/>
                  </a:schemeClr>
                </a:solidFill>
                <a:latin typeface="G마켓 산스 TTF Bold" panose="02000000000000000000" pitchFamily="2" charset="-127"/>
                <a:ea typeface="G마켓 산스 TTF Bold" panose="02000000000000000000" pitchFamily="2" charset="-127"/>
              </a:rPr>
              <a:t>장민석</a:t>
            </a:r>
            <a:endPar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28" name="부제목 2">
            <a:extLst>
              <a:ext uri="{FF2B5EF4-FFF2-40B4-BE49-F238E27FC236}">
                <a16:creationId xmlns:a16="http://schemas.microsoft.com/office/drawing/2014/main" id="{20F5D4DB-CE61-3275-DBCA-4444A07B62BB}"/>
              </a:ext>
            </a:extLst>
          </p:cNvPr>
          <p:cNvSpPr txBox="1">
            <a:spLocks/>
          </p:cNvSpPr>
          <p:nvPr/>
        </p:nvSpPr>
        <p:spPr>
          <a:xfrm>
            <a:off x="5461835" y="2546975"/>
            <a:ext cx="3311639" cy="35678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Backend,</a:t>
            </a:r>
          </a:p>
          <a:p>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Data Preprocessing</a:t>
            </a:r>
          </a:p>
        </p:txBody>
      </p:sp>
      <p:pic>
        <p:nvPicPr>
          <p:cNvPr id="33" name="Picture 19">
            <a:extLst>
              <a:ext uri="{FF2B5EF4-FFF2-40B4-BE49-F238E27FC236}">
                <a16:creationId xmlns:a16="http://schemas.microsoft.com/office/drawing/2014/main" id="{73BDD695-8A4D-800A-34FC-C860B2FB97A5}"/>
              </a:ext>
            </a:extLst>
          </p:cNvPr>
          <p:cNvPicPr>
            <a:picLocks noChangeAspect="1"/>
          </p:cNvPicPr>
          <p:nvPr/>
        </p:nvPicPr>
        <p:blipFill>
          <a:blip r:embed="rId5"/>
          <a:stretch>
            <a:fillRect/>
          </a:stretch>
        </p:blipFill>
        <p:spPr>
          <a:xfrm>
            <a:off x="6581534" y="3756126"/>
            <a:ext cx="1068510" cy="1080000"/>
          </a:xfrm>
          <a:prstGeom prst="rect">
            <a:avLst/>
          </a:prstGeom>
        </p:spPr>
      </p:pic>
      <p:sp>
        <p:nvSpPr>
          <p:cNvPr id="36" name="부제목 2">
            <a:extLst>
              <a:ext uri="{FF2B5EF4-FFF2-40B4-BE49-F238E27FC236}">
                <a16:creationId xmlns:a16="http://schemas.microsoft.com/office/drawing/2014/main" id="{5A1FAB3C-1FB4-2305-2A59-EFDF1748D932}"/>
              </a:ext>
            </a:extLst>
          </p:cNvPr>
          <p:cNvSpPr txBox="1">
            <a:spLocks/>
          </p:cNvSpPr>
          <p:nvPr/>
        </p:nvSpPr>
        <p:spPr>
          <a:xfrm>
            <a:off x="6379587" y="4820893"/>
            <a:ext cx="1472404"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sz="1400" b="1" dirty="0">
                <a:solidFill>
                  <a:schemeClr val="accent6">
                    <a:lumMod val="75000"/>
                  </a:schemeClr>
                </a:solidFill>
                <a:latin typeface="G마켓 산스 TTF Bold" panose="02000000000000000000" pitchFamily="2" charset="-127"/>
                <a:ea typeface="G마켓 산스 TTF Bold" panose="02000000000000000000" pitchFamily="2" charset="-127"/>
              </a:rPr>
              <a:t>송민석</a:t>
            </a:r>
            <a:endPar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29" name="부제목 2">
            <a:extLst>
              <a:ext uri="{FF2B5EF4-FFF2-40B4-BE49-F238E27FC236}">
                <a16:creationId xmlns:a16="http://schemas.microsoft.com/office/drawing/2014/main" id="{D3178215-2883-AC7E-B4E5-BE4E92687026}"/>
              </a:ext>
            </a:extLst>
          </p:cNvPr>
          <p:cNvSpPr txBox="1">
            <a:spLocks/>
          </p:cNvSpPr>
          <p:nvPr/>
        </p:nvSpPr>
        <p:spPr>
          <a:xfrm>
            <a:off x="8684162" y="2546975"/>
            <a:ext cx="3091832" cy="726099"/>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AI Model Design, Data Preprocessing</a:t>
            </a:r>
          </a:p>
        </p:txBody>
      </p:sp>
      <p:pic>
        <p:nvPicPr>
          <p:cNvPr id="31" name="Picture 17">
            <a:extLst>
              <a:ext uri="{FF2B5EF4-FFF2-40B4-BE49-F238E27FC236}">
                <a16:creationId xmlns:a16="http://schemas.microsoft.com/office/drawing/2014/main" id="{59BC8021-3542-D89F-2946-45709EA18107}"/>
              </a:ext>
            </a:extLst>
          </p:cNvPr>
          <p:cNvPicPr>
            <a:picLocks noChangeAspect="1"/>
          </p:cNvPicPr>
          <p:nvPr/>
        </p:nvPicPr>
        <p:blipFill>
          <a:blip r:embed="rId6"/>
          <a:stretch>
            <a:fillRect/>
          </a:stretch>
        </p:blipFill>
        <p:spPr>
          <a:xfrm>
            <a:off x="9690586" y="3756126"/>
            <a:ext cx="1068510" cy="1080000"/>
          </a:xfrm>
          <a:prstGeom prst="rect">
            <a:avLst/>
          </a:prstGeom>
        </p:spPr>
      </p:pic>
      <p:sp>
        <p:nvSpPr>
          <p:cNvPr id="37" name="부제목 2">
            <a:extLst>
              <a:ext uri="{FF2B5EF4-FFF2-40B4-BE49-F238E27FC236}">
                <a16:creationId xmlns:a16="http://schemas.microsoft.com/office/drawing/2014/main" id="{BCAF8128-E169-3B69-0EF7-4C725AC2D453}"/>
              </a:ext>
            </a:extLst>
          </p:cNvPr>
          <p:cNvSpPr txBox="1">
            <a:spLocks/>
          </p:cNvSpPr>
          <p:nvPr/>
        </p:nvSpPr>
        <p:spPr>
          <a:xfrm>
            <a:off x="9521848" y="4820893"/>
            <a:ext cx="1472404"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sz="1400" b="1" dirty="0">
                <a:solidFill>
                  <a:schemeClr val="accent6">
                    <a:lumMod val="75000"/>
                  </a:schemeClr>
                </a:solidFill>
                <a:latin typeface="G마켓 산스 TTF Bold" panose="02000000000000000000" pitchFamily="2" charset="-127"/>
                <a:ea typeface="G마켓 산스 TTF Bold" panose="02000000000000000000" pitchFamily="2" charset="-127"/>
              </a:rPr>
              <a:t>조재희</a:t>
            </a:r>
            <a:endPar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pic>
        <p:nvPicPr>
          <p:cNvPr id="1028" name="Picture 4" descr="FastAPI 파이썬으로 간단하게 웹 API 만들기">
            <a:extLst>
              <a:ext uri="{FF2B5EF4-FFF2-40B4-BE49-F238E27FC236}">
                <a16:creationId xmlns:a16="http://schemas.microsoft.com/office/drawing/2014/main" id="{58D1C409-FEA8-DE13-FC33-BF76E2188B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4407" y="2027931"/>
            <a:ext cx="1107285" cy="3996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de.js 최신버전 설치 다운로드 방법, 설치 확인 방법">
            <a:extLst>
              <a:ext uri="{FF2B5EF4-FFF2-40B4-BE49-F238E27FC236}">
                <a16:creationId xmlns:a16="http://schemas.microsoft.com/office/drawing/2014/main" id="{8C90350D-FF64-01DA-E6B3-2B05BD7725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5936" y="1926934"/>
            <a:ext cx="429460" cy="4294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rt 1. Postgresql, 내가 널 왜 써야 하니?">
            <a:extLst>
              <a:ext uri="{FF2B5EF4-FFF2-40B4-BE49-F238E27FC236}">
                <a16:creationId xmlns:a16="http://schemas.microsoft.com/office/drawing/2014/main" id="{F6CCC41E-9044-019C-8F56-C964745191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3854" y="1874236"/>
            <a:ext cx="526190" cy="5285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upload.wikimedia.org/wikipedia/commons/a/a7/React-...">
            <a:extLst>
              <a:ext uri="{FF2B5EF4-FFF2-40B4-BE49-F238E27FC236}">
                <a16:creationId xmlns:a16="http://schemas.microsoft.com/office/drawing/2014/main" id="{394FE770-B70F-569F-3A23-1037A55CD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0405" y="1973314"/>
            <a:ext cx="493633" cy="42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0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6. Role &amp; Project Plan</a:t>
            </a:r>
          </a:p>
        </p:txBody>
      </p: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11" name="그림 10">
            <a:extLst>
              <a:ext uri="{FF2B5EF4-FFF2-40B4-BE49-F238E27FC236}">
                <a16:creationId xmlns:a16="http://schemas.microsoft.com/office/drawing/2014/main" id="{B4D52089-2A4D-26A7-D0FC-D70479A0A5AB}"/>
              </a:ext>
            </a:extLst>
          </p:cNvPr>
          <p:cNvPicPr>
            <a:picLocks noChangeAspect="1"/>
          </p:cNvPicPr>
          <p:nvPr/>
        </p:nvPicPr>
        <p:blipFill>
          <a:blip r:embed="rId3"/>
          <a:stretch>
            <a:fillRect/>
          </a:stretch>
        </p:blipFill>
        <p:spPr>
          <a:xfrm>
            <a:off x="2461735" y="2581217"/>
            <a:ext cx="7268529" cy="2188666"/>
          </a:xfrm>
          <a:prstGeom prst="rect">
            <a:avLst/>
          </a:prstGeom>
        </p:spPr>
      </p:pic>
    </p:spTree>
    <p:extLst>
      <p:ext uri="{BB962C8B-B14F-4D97-AF65-F5344CB8AC3E}">
        <p14:creationId xmlns:p14="http://schemas.microsoft.com/office/powerpoint/2010/main" val="179949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960943"/>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4368800" y="2728686"/>
            <a:ext cx="3454400" cy="177592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6000" b="1" dirty="0">
                <a:solidFill>
                  <a:schemeClr val="accent6">
                    <a:lumMod val="75000"/>
                  </a:schemeClr>
                </a:solidFill>
                <a:latin typeface="G마켓 산스 TTF Bold" panose="02000000000000000000" pitchFamily="2" charset="-127"/>
                <a:ea typeface="G마켓 산스 TTF Bold" panose="02000000000000000000" pitchFamily="2" charset="-127"/>
              </a:rPr>
              <a:t>Q &amp; A</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3687494"/>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10" name="부제목 2">
            <a:extLst>
              <a:ext uri="{FF2B5EF4-FFF2-40B4-BE49-F238E27FC236}">
                <a16:creationId xmlns:a16="http://schemas.microsoft.com/office/drawing/2014/main" id="{6118D7DB-F23F-4ABE-0E81-ABCF44958BCF}"/>
              </a:ext>
            </a:extLst>
          </p:cNvPr>
          <p:cNvSpPr txBox="1">
            <a:spLocks/>
          </p:cNvSpPr>
          <p:nvPr/>
        </p:nvSpPr>
        <p:spPr>
          <a:xfrm>
            <a:off x="5671673" y="6241244"/>
            <a:ext cx="6084047" cy="37257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120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endPar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327262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Contents</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cxnSp>
        <p:nvCxnSpPr>
          <p:cNvPr id="43" name="직선 연결선 42">
            <a:extLst>
              <a:ext uri="{FF2B5EF4-FFF2-40B4-BE49-F238E27FC236}">
                <a16:creationId xmlns:a16="http://schemas.microsoft.com/office/drawing/2014/main" id="{290223E8-282A-F14F-9770-F788AE3C07F7}"/>
              </a:ext>
            </a:extLst>
          </p:cNvPr>
          <p:cNvCxnSpPr>
            <a:cxnSpLocks/>
          </p:cNvCxnSpPr>
          <p:nvPr/>
        </p:nvCxnSpPr>
        <p:spPr>
          <a:xfrm>
            <a:off x="777380" y="3570379"/>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nvGrpSpPr>
          <p:cNvPr id="42" name="그룹 41">
            <a:extLst>
              <a:ext uri="{FF2B5EF4-FFF2-40B4-BE49-F238E27FC236}">
                <a16:creationId xmlns:a16="http://schemas.microsoft.com/office/drawing/2014/main" id="{CBE0A78E-45CA-5664-71FD-1C79DAE829DB}"/>
              </a:ext>
            </a:extLst>
          </p:cNvPr>
          <p:cNvGrpSpPr/>
          <p:nvPr/>
        </p:nvGrpSpPr>
        <p:grpSpPr>
          <a:xfrm>
            <a:off x="463802" y="2739101"/>
            <a:ext cx="11264397" cy="1575110"/>
            <a:chOff x="491323" y="2739101"/>
            <a:chExt cx="11264397" cy="1575110"/>
          </a:xfrm>
        </p:grpSpPr>
        <p:grpSp>
          <p:nvGrpSpPr>
            <p:cNvPr id="19" name="그룹 18">
              <a:extLst>
                <a:ext uri="{FF2B5EF4-FFF2-40B4-BE49-F238E27FC236}">
                  <a16:creationId xmlns:a16="http://schemas.microsoft.com/office/drawing/2014/main" id="{DB36F716-C286-4C5A-5887-EC446A50243A}"/>
                </a:ext>
              </a:extLst>
            </p:cNvPr>
            <p:cNvGrpSpPr/>
            <p:nvPr/>
          </p:nvGrpSpPr>
          <p:grpSpPr>
            <a:xfrm>
              <a:off x="491323" y="2739101"/>
              <a:ext cx="2058452" cy="1575110"/>
              <a:chOff x="677498" y="2387179"/>
              <a:chExt cx="2058452" cy="1575110"/>
            </a:xfrm>
          </p:grpSpPr>
          <p:sp>
            <p:nvSpPr>
              <p:cNvPr id="6" name="타원 5">
                <a:extLst>
                  <a:ext uri="{FF2B5EF4-FFF2-40B4-BE49-F238E27FC236}">
                    <a16:creationId xmlns:a16="http://schemas.microsoft.com/office/drawing/2014/main" id="{F84B4729-DC1A-3E17-D4B6-6E2EC018AED9}"/>
                  </a:ext>
                </a:extLst>
              </p:cNvPr>
              <p:cNvSpPr>
                <a:spLocks noChangeAspect="1"/>
              </p:cNvSpPr>
              <p:nvPr/>
            </p:nvSpPr>
            <p:spPr>
              <a:xfrm>
                <a:off x="919477"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16" name="TextBox 15">
                <a:extLst>
                  <a:ext uri="{FF2B5EF4-FFF2-40B4-BE49-F238E27FC236}">
                    <a16:creationId xmlns:a16="http://schemas.microsoft.com/office/drawing/2014/main" id="{5E15D087-E3D8-8969-0B56-08A0E1DBF207}"/>
                  </a:ext>
                </a:extLst>
              </p:cNvPr>
              <p:cNvSpPr txBox="1"/>
              <p:nvPr/>
            </p:nvSpPr>
            <p:spPr>
              <a:xfrm>
                <a:off x="677498" y="3092561"/>
                <a:ext cx="2058452" cy="307777"/>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Motivation</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18" name="TextBox 17">
                <a:extLst>
                  <a:ext uri="{FF2B5EF4-FFF2-40B4-BE49-F238E27FC236}">
                    <a16:creationId xmlns:a16="http://schemas.microsoft.com/office/drawing/2014/main" id="{EE61FDA1-F73A-550F-A548-66F2CF3D89F2}"/>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1</a:t>
                </a:r>
              </a:p>
            </p:txBody>
          </p:sp>
        </p:grpSp>
        <p:grpSp>
          <p:nvGrpSpPr>
            <p:cNvPr id="20" name="그룹 19">
              <a:extLst>
                <a:ext uri="{FF2B5EF4-FFF2-40B4-BE49-F238E27FC236}">
                  <a16:creationId xmlns:a16="http://schemas.microsoft.com/office/drawing/2014/main" id="{568DFAA4-46A3-886F-DE36-CF1BB5598B61}"/>
                </a:ext>
              </a:extLst>
            </p:cNvPr>
            <p:cNvGrpSpPr/>
            <p:nvPr/>
          </p:nvGrpSpPr>
          <p:grpSpPr>
            <a:xfrm>
              <a:off x="2332512" y="2739101"/>
              <a:ext cx="2058452" cy="1575110"/>
              <a:chOff x="677498" y="2387179"/>
              <a:chExt cx="2058452" cy="1575110"/>
            </a:xfrm>
          </p:grpSpPr>
          <p:sp>
            <p:nvSpPr>
              <p:cNvPr id="21" name="타원 20">
                <a:extLst>
                  <a:ext uri="{FF2B5EF4-FFF2-40B4-BE49-F238E27FC236}">
                    <a16:creationId xmlns:a16="http://schemas.microsoft.com/office/drawing/2014/main" id="{EDBF8567-A9B9-98B3-0BA7-3269F3ACF05E}"/>
                  </a:ext>
                </a:extLst>
              </p:cNvPr>
              <p:cNvSpPr>
                <a:spLocks noChangeAspect="1"/>
              </p:cNvSpPr>
              <p:nvPr/>
            </p:nvSpPr>
            <p:spPr>
              <a:xfrm>
                <a:off x="919477"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22" name="TextBox 21">
                <a:extLst>
                  <a:ext uri="{FF2B5EF4-FFF2-40B4-BE49-F238E27FC236}">
                    <a16:creationId xmlns:a16="http://schemas.microsoft.com/office/drawing/2014/main" id="{9A94951A-6025-076F-9D83-679F2822C378}"/>
                  </a:ext>
                </a:extLst>
              </p:cNvPr>
              <p:cNvSpPr txBox="1"/>
              <p:nvPr/>
            </p:nvSpPr>
            <p:spPr>
              <a:xfrm>
                <a:off x="677498" y="3092561"/>
                <a:ext cx="2058452" cy="307777"/>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Related Work</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23" name="TextBox 22">
                <a:extLst>
                  <a:ext uri="{FF2B5EF4-FFF2-40B4-BE49-F238E27FC236}">
                    <a16:creationId xmlns:a16="http://schemas.microsoft.com/office/drawing/2014/main" id="{C9526AF2-A215-E18F-6F66-752AD625A63E}"/>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2</a:t>
                </a:r>
              </a:p>
            </p:txBody>
          </p:sp>
        </p:grpSp>
        <p:grpSp>
          <p:nvGrpSpPr>
            <p:cNvPr id="24" name="그룹 23">
              <a:extLst>
                <a:ext uri="{FF2B5EF4-FFF2-40B4-BE49-F238E27FC236}">
                  <a16:creationId xmlns:a16="http://schemas.microsoft.com/office/drawing/2014/main" id="{8EC7248C-D9BF-BB90-FBC7-75FB8EB7671B}"/>
                </a:ext>
              </a:extLst>
            </p:cNvPr>
            <p:cNvGrpSpPr/>
            <p:nvPr/>
          </p:nvGrpSpPr>
          <p:grpSpPr>
            <a:xfrm>
              <a:off x="4173701" y="2739101"/>
              <a:ext cx="2058452" cy="1575110"/>
              <a:chOff x="677498" y="2387179"/>
              <a:chExt cx="2058452" cy="1575110"/>
            </a:xfrm>
          </p:grpSpPr>
          <p:sp>
            <p:nvSpPr>
              <p:cNvPr id="25" name="타원 24">
                <a:extLst>
                  <a:ext uri="{FF2B5EF4-FFF2-40B4-BE49-F238E27FC236}">
                    <a16:creationId xmlns:a16="http://schemas.microsoft.com/office/drawing/2014/main" id="{7C9E45A9-B934-4FF4-F79C-6BFE9FC03F2E}"/>
                  </a:ext>
                </a:extLst>
              </p:cNvPr>
              <p:cNvSpPr>
                <a:spLocks noChangeAspect="1"/>
              </p:cNvSpPr>
              <p:nvPr/>
            </p:nvSpPr>
            <p:spPr>
              <a:xfrm>
                <a:off x="919477"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26" name="TextBox 25">
                <a:extLst>
                  <a:ext uri="{FF2B5EF4-FFF2-40B4-BE49-F238E27FC236}">
                    <a16:creationId xmlns:a16="http://schemas.microsoft.com/office/drawing/2014/main" id="{2CBE7D7E-E285-9A43-BD66-C22D2902F06C}"/>
                  </a:ext>
                </a:extLst>
              </p:cNvPr>
              <p:cNvSpPr txBox="1"/>
              <p:nvPr/>
            </p:nvSpPr>
            <p:spPr>
              <a:xfrm>
                <a:off x="677498" y="3002919"/>
                <a:ext cx="2058452" cy="523220"/>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Problem</a:t>
                </a:r>
              </a:p>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Statement</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27" name="TextBox 26">
                <a:extLst>
                  <a:ext uri="{FF2B5EF4-FFF2-40B4-BE49-F238E27FC236}">
                    <a16:creationId xmlns:a16="http://schemas.microsoft.com/office/drawing/2014/main" id="{8C74F8B8-199A-56CD-E9C8-3E935ECA9C3D}"/>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3</a:t>
                </a:r>
              </a:p>
            </p:txBody>
          </p:sp>
        </p:grpSp>
        <p:grpSp>
          <p:nvGrpSpPr>
            <p:cNvPr id="30" name="그룹 29">
              <a:extLst>
                <a:ext uri="{FF2B5EF4-FFF2-40B4-BE49-F238E27FC236}">
                  <a16:creationId xmlns:a16="http://schemas.microsoft.com/office/drawing/2014/main" id="{347E85AD-435E-F8D0-DA54-8851AB5CEF97}"/>
                </a:ext>
              </a:extLst>
            </p:cNvPr>
            <p:cNvGrpSpPr/>
            <p:nvPr/>
          </p:nvGrpSpPr>
          <p:grpSpPr>
            <a:xfrm>
              <a:off x="6014890" y="2739101"/>
              <a:ext cx="2058452" cy="1575110"/>
              <a:chOff x="677498" y="2387179"/>
              <a:chExt cx="2058452" cy="1575110"/>
            </a:xfrm>
          </p:grpSpPr>
          <p:sp>
            <p:nvSpPr>
              <p:cNvPr id="39" name="타원 38">
                <a:extLst>
                  <a:ext uri="{FF2B5EF4-FFF2-40B4-BE49-F238E27FC236}">
                    <a16:creationId xmlns:a16="http://schemas.microsoft.com/office/drawing/2014/main" id="{11FB785B-B6CC-8461-D9D3-804E0A21C08A}"/>
                  </a:ext>
                </a:extLst>
              </p:cNvPr>
              <p:cNvSpPr>
                <a:spLocks noChangeAspect="1"/>
              </p:cNvSpPr>
              <p:nvPr/>
            </p:nvSpPr>
            <p:spPr>
              <a:xfrm>
                <a:off x="919477"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40" name="TextBox 39">
                <a:extLst>
                  <a:ext uri="{FF2B5EF4-FFF2-40B4-BE49-F238E27FC236}">
                    <a16:creationId xmlns:a16="http://schemas.microsoft.com/office/drawing/2014/main" id="{733B32E5-A5E6-F783-E237-1D1DADF79613}"/>
                  </a:ext>
                </a:extLst>
              </p:cNvPr>
              <p:cNvSpPr txBox="1"/>
              <p:nvPr/>
            </p:nvSpPr>
            <p:spPr>
              <a:xfrm>
                <a:off x="677498" y="2990961"/>
                <a:ext cx="2058452" cy="523220"/>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Proposed</a:t>
                </a:r>
              </a:p>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Solution</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41" name="TextBox 40">
                <a:extLst>
                  <a:ext uri="{FF2B5EF4-FFF2-40B4-BE49-F238E27FC236}">
                    <a16:creationId xmlns:a16="http://schemas.microsoft.com/office/drawing/2014/main" id="{CD717FD0-DBDD-666C-A134-18CE4D72C865}"/>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4</a:t>
                </a:r>
              </a:p>
            </p:txBody>
          </p:sp>
        </p:grpSp>
        <p:grpSp>
          <p:nvGrpSpPr>
            <p:cNvPr id="31" name="그룹 30">
              <a:extLst>
                <a:ext uri="{FF2B5EF4-FFF2-40B4-BE49-F238E27FC236}">
                  <a16:creationId xmlns:a16="http://schemas.microsoft.com/office/drawing/2014/main" id="{628364D7-55E7-B7E0-715D-EF819CEA30B1}"/>
                </a:ext>
              </a:extLst>
            </p:cNvPr>
            <p:cNvGrpSpPr/>
            <p:nvPr/>
          </p:nvGrpSpPr>
          <p:grpSpPr>
            <a:xfrm>
              <a:off x="7856079" y="2739101"/>
              <a:ext cx="2058452" cy="1575110"/>
              <a:chOff x="677498" y="2387179"/>
              <a:chExt cx="2058452" cy="1575110"/>
            </a:xfrm>
          </p:grpSpPr>
          <p:sp>
            <p:nvSpPr>
              <p:cNvPr id="36" name="타원 35">
                <a:extLst>
                  <a:ext uri="{FF2B5EF4-FFF2-40B4-BE49-F238E27FC236}">
                    <a16:creationId xmlns:a16="http://schemas.microsoft.com/office/drawing/2014/main" id="{BCA226B2-A41F-CA46-FDE8-572BAC755ECA}"/>
                  </a:ext>
                </a:extLst>
              </p:cNvPr>
              <p:cNvSpPr>
                <a:spLocks noChangeAspect="1"/>
              </p:cNvSpPr>
              <p:nvPr/>
            </p:nvSpPr>
            <p:spPr>
              <a:xfrm>
                <a:off x="919476"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37" name="TextBox 36">
                <a:extLst>
                  <a:ext uri="{FF2B5EF4-FFF2-40B4-BE49-F238E27FC236}">
                    <a16:creationId xmlns:a16="http://schemas.microsoft.com/office/drawing/2014/main" id="{9D62180A-843B-8DD7-A531-4E524A3EC1AD}"/>
                  </a:ext>
                </a:extLst>
              </p:cNvPr>
              <p:cNvSpPr txBox="1"/>
              <p:nvPr/>
            </p:nvSpPr>
            <p:spPr>
              <a:xfrm>
                <a:off x="677498" y="2990961"/>
                <a:ext cx="2058452" cy="523220"/>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Technical</a:t>
                </a:r>
              </a:p>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Background</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38" name="TextBox 37">
                <a:extLst>
                  <a:ext uri="{FF2B5EF4-FFF2-40B4-BE49-F238E27FC236}">
                    <a16:creationId xmlns:a16="http://schemas.microsoft.com/office/drawing/2014/main" id="{3BCD7AFD-4F41-4E03-5173-26725FA10D88}"/>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5</a:t>
                </a:r>
              </a:p>
            </p:txBody>
          </p:sp>
        </p:grpSp>
        <p:grpSp>
          <p:nvGrpSpPr>
            <p:cNvPr id="32" name="그룹 31">
              <a:extLst>
                <a:ext uri="{FF2B5EF4-FFF2-40B4-BE49-F238E27FC236}">
                  <a16:creationId xmlns:a16="http://schemas.microsoft.com/office/drawing/2014/main" id="{BC27CD13-E4FF-AC52-62E9-D6538B076586}"/>
                </a:ext>
              </a:extLst>
            </p:cNvPr>
            <p:cNvGrpSpPr/>
            <p:nvPr/>
          </p:nvGrpSpPr>
          <p:grpSpPr>
            <a:xfrm>
              <a:off x="9697268" y="2739101"/>
              <a:ext cx="2058452" cy="1575110"/>
              <a:chOff x="677498" y="2387179"/>
              <a:chExt cx="2058452" cy="1575110"/>
            </a:xfrm>
          </p:grpSpPr>
          <p:sp>
            <p:nvSpPr>
              <p:cNvPr id="33" name="타원 32">
                <a:extLst>
                  <a:ext uri="{FF2B5EF4-FFF2-40B4-BE49-F238E27FC236}">
                    <a16:creationId xmlns:a16="http://schemas.microsoft.com/office/drawing/2014/main" id="{6A9AF8B4-09AC-5DE9-D3EF-BC7265BB6A2C}"/>
                  </a:ext>
                </a:extLst>
              </p:cNvPr>
              <p:cNvSpPr>
                <a:spLocks noChangeAspect="1"/>
              </p:cNvSpPr>
              <p:nvPr/>
            </p:nvSpPr>
            <p:spPr>
              <a:xfrm>
                <a:off x="919477" y="2387179"/>
                <a:ext cx="1574494" cy="1575110"/>
              </a:xfrm>
              <a:prstGeom prst="ellipse">
                <a:avLst/>
              </a:prstGeom>
              <a:solidFill>
                <a:schemeClr val="bg1"/>
              </a:solidFill>
              <a:ln>
                <a:solidFill>
                  <a:schemeClr val="accent6">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34" name="TextBox 33">
                <a:extLst>
                  <a:ext uri="{FF2B5EF4-FFF2-40B4-BE49-F238E27FC236}">
                    <a16:creationId xmlns:a16="http://schemas.microsoft.com/office/drawing/2014/main" id="{D41D3424-1E48-56B1-9195-4C04C4A78345}"/>
                  </a:ext>
                </a:extLst>
              </p:cNvPr>
              <p:cNvSpPr txBox="1"/>
              <p:nvPr/>
            </p:nvSpPr>
            <p:spPr>
              <a:xfrm>
                <a:off x="677498" y="2990961"/>
                <a:ext cx="2058452" cy="523220"/>
              </a:xfrm>
              <a:prstGeom prst="rect">
                <a:avLst/>
              </a:prstGeom>
              <a:noFill/>
            </p:spPr>
            <p:txBody>
              <a:bodyPr wrap="square">
                <a:spAutoFit/>
              </a:bodyPr>
              <a:lstStyle/>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Role &amp;</a:t>
                </a:r>
              </a:p>
              <a:p>
                <a:pPr algn="ctr"/>
                <a:r>
                  <a:rPr lang="en-US" altLang="ko-KR"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Planning</a:t>
                </a:r>
                <a:endParaRPr lang="ko-KR" altLang="en-US" sz="1400"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endParaRPr>
              </a:p>
            </p:txBody>
          </p:sp>
          <p:sp>
            <p:nvSpPr>
              <p:cNvPr id="35" name="TextBox 34">
                <a:extLst>
                  <a:ext uri="{FF2B5EF4-FFF2-40B4-BE49-F238E27FC236}">
                    <a16:creationId xmlns:a16="http://schemas.microsoft.com/office/drawing/2014/main" id="{05985E60-B3C6-88D0-1AE2-138E62740AED}"/>
                  </a:ext>
                </a:extLst>
              </p:cNvPr>
              <p:cNvSpPr txBox="1"/>
              <p:nvPr/>
            </p:nvSpPr>
            <p:spPr>
              <a:xfrm>
                <a:off x="1413877" y="2623022"/>
                <a:ext cx="585694" cy="369332"/>
              </a:xfrm>
              <a:prstGeom prst="rect">
                <a:avLst/>
              </a:prstGeom>
              <a:noFill/>
            </p:spPr>
            <p:txBody>
              <a:bodyPr wrap="square">
                <a:spAutoFit/>
              </a:bodyPr>
              <a:lstStyle/>
              <a:p>
                <a:pPr algn="ctr"/>
                <a:r>
                  <a:rPr lang="en-US" altLang="ko-KR" dirty="0">
                    <a:ln>
                      <a:solidFill>
                        <a:schemeClr val="accent6">
                          <a:lumMod val="75000"/>
                        </a:schemeClr>
                      </a:solidFill>
                    </a:ln>
                    <a:solidFill>
                      <a:schemeClr val="accent6">
                        <a:lumMod val="60000"/>
                        <a:lumOff val="40000"/>
                      </a:schemeClr>
                    </a:solidFill>
                    <a:latin typeface="G마켓 산스 TTF Bold" panose="02000000000000000000" pitchFamily="2" charset="-127"/>
                    <a:ea typeface="G마켓 산스 TTF Bold" panose="02000000000000000000" pitchFamily="2" charset="-127"/>
                  </a:rPr>
                  <a:t>6</a:t>
                </a:r>
              </a:p>
            </p:txBody>
          </p:sp>
        </p:grpSp>
      </p:grpSp>
    </p:spTree>
    <p:extLst>
      <p:ext uri="{BB962C8B-B14F-4D97-AF65-F5344CB8AC3E}">
        <p14:creationId xmlns:p14="http://schemas.microsoft.com/office/powerpoint/2010/main" val="1905547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1. Motivation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6" name="부제목 2">
            <a:extLst>
              <a:ext uri="{FF2B5EF4-FFF2-40B4-BE49-F238E27FC236}">
                <a16:creationId xmlns:a16="http://schemas.microsoft.com/office/drawing/2014/main" id="{6527FBF0-AF1E-265D-ACD8-23F500525D25}"/>
              </a:ext>
            </a:extLst>
          </p:cNvPr>
          <p:cNvSpPr txBox="1">
            <a:spLocks/>
          </p:cNvSpPr>
          <p:nvPr/>
        </p:nvSpPr>
        <p:spPr>
          <a:xfrm>
            <a:off x="550583" y="3094731"/>
            <a:ext cx="11090835"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3200" b="1" dirty="0">
                <a:solidFill>
                  <a:schemeClr val="accent6">
                    <a:lumMod val="75000"/>
                  </a:schemeClr>
                </a:solidFill>
                <a:latin typeface="G마켓 산스 TTF Bold" panose="02000000000000000000" pitchFamily="2" charset="-127"/>
                <a:ea typeface="G마켓 산스 TTF Bold" panose="02000000000000000000" pitchFamily="2" charset="-127"/>
              </a:rPr>
              <a:t>“What are some ways to build </a:t>
            </a:r>
          </a:p>
          <a:p>
            <a:r>
              <a:rPr lang="en-US" altLang="ko-KR" sz="3200" b="1" dirty="0">
                <a:solidFill>
                  <a:schemeClr val="accent6">
                    <a:lumMod val="75000"/>
                  </a:schemeClr>
                </a:solidFill>
                <a:latin typeface="G마켓 산스 TTF Bold" panose="02000000000000000000" pitchFamily="2" charset="-127"/>
                <a:ea typeface="G마켓 산스 TTF Bold" panose="02000000000000000000" pitchFamily="2" charset="-127"/>
              </a:rPr>
              <a:t>the competitiveness of your field of interest?”</a:t>
            </a:r>
          </a:p>
        </p:txBody>
      </p:sp>
    </p:spTree>
    <p:extLst>
      <p:ext uri="{BB962C8B-B14F-4D97-AF65-F5344CB8AC3E}">
        <p14:creationId xmlns:p14="http://schemas.microsoft.com/office/powerpoint/2010/main" val="298601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1. Motivation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20" name="사각형: 둥근 모서리 19">
            <a:extLst>
              <a:ext uri="{FF2B5EF4-FFF2-40B4-BE49-F238E27FC236}">
                <a16:creationId xmlns:a16="http://schemas.microsoft.com/office/drawing/2014/main" id="{938BB131-B98B-000F-6D75-F63D64C70E3B}"/>
              </a:ext>
            </a:extLst>
          </p:cNvPr>
          <p:cNvSpPr/>
          <p:nvPr/>
        </p:nvSpPr>
        <p:spPr>
          <a:xfrm>
            <a:off x="1594283" y="1899777"/>
            <a:ext cx="2558779" cy="3919850"/>
          </a:xfrm>
          <a:prstGeom prst="roundRect">
            <a:avLst>
              <a:gd name="adj" fmla="val 0"/>
            </a:avLst>
          </a:prstGeom>
          <a:solidFill>
            <a:schemeClr val="bg1"/>
          </a:solidFill>
          <a:ln w="6350">
            <a:solidFill>
              <a:schemeClr val="bg1">
                <a:lumMod val="85000"/>
                <a:alpha val="50000"/>
              </a:schemeClr>
            </a:solidFill>
          </a:ln>
          <a:effectLst>
            <a:outerShdw blurRad="50800" dist="254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31855F93-AA07-A93D-47BA-6EB9F7B7207F}"/>
              </a:ext>
            </a:extLst>
          </p:cNvPr>
          <p:cNvSpPr txBox="1"/>
          <p:nvPr/>
        </p:nvSpPr>
        <p:spPr>
          <a:xfrm>
            <a:off x="1897613" y="1992932"/>
            <a:ext cx="2047606" cy="323165"/>
          </a:xfrm>
          <a:prstGeom prst="rect">
            <a:avLst/>
          </a:prstGeom>
          <a:noFill/>
        </p:spPr>
        <p:txBody>
          <a:bodyPr wrap="square" lIns="0" tIns="0" rIns="0" bIns="0" rtlCol="0">
            <a:spAutoFit/>
          </a:bodyPr>
          <a:lstStyle/>
          <a:p>
            <a:pPr algn="ct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Undergraduate</a:t>
            </a:r>
            <a:r>
              <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 </a:t>
            </a: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Research</a:t>
            </a:r>
            <a:r>
              <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 </a:t>
            </a: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Participation</a:t>
            </a:r>
            <a:r>
              <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 </a:t>
            </a: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program</a:t>
            </a:r>
            <a:r>
              <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 </a:t>
            </a: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(URP)</a:t>
            </a:r>
            <a:endPar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endParaRPr>
          </a:p>
        </p:txBody>
      </p:sp>
      <p:sp>
        <p:nvSpPr>
          <p:cNvPr id="18" name="사다리꼴 17">
            <a:extLst>
              <a:ext uri="{FF2B5EF4-FFF2-40B4-BE49-F238E27FC236}">
                <a16:creationId xmlns:a16="http://schemas.microsoft.com/office/drawing/2014/main" id="{BB4904BA-F385-F35E-A747-18C638919813}"/>
              </a:ext>
            </a:extLst>
          </p:cNvPr>
          <p:cNvSpPr/>
          <p:nvPr/>
        </p:nvSpPr>
        <p:spPr>
          <a:xfrm rot="10800000">
            <a:off x="2615859" y="1899777"/>
            <a:ext cx="515627" cy="52563"/>
          </a:xfrm>
          <a:prstGeom prst="trapezoid">
            <a:avLst>
              <a:gd name="adj" fmla="val 731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017D941D-48B7-9560-6A97-5A2D0D7C42DF}"/>
              </a:ext>
            </a:extLst>
          </p:cNvPr>
          <p:cNvCxnSpPr>
            <a:cxnSpLocks/>
          </p:cNvCxnSpPr>
          <p:nvPr/>
        </p:nvCxnSpPr>
        <p:spPr>
          <a:xfrm>
            <a:off x="1760881" y="2331250"/>
            <a:ext cx="227034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4896A3-B98F-F1DF-21EE-272057AAC479}"/>
              </a:ext>
            </a:extLst>
          </p:cNvPr>
          <p:cNvSpPr txBox="1"/>
          <p:nvPr/>
        </p:nvSpPr>
        <p:spPr>
          <a:xfrm>
            <a:off x="1594282" y="4142639"/>
            <a:ext cx="2441119" cy="1615827"/>
          </a:xfrm>
          <a:prstGeom prst="rect">
            <a:avLst/>
          </a:prstGeom>
          <a:noFill/>
        </p:spPr>
        <p:txBody>
          <a:bodyPr wrap="square" rtlCol="0">
            <a:spAutoFit/>
          </a:bodyPr>
          <a:lstStyle/>
          <a:p>
            <a:pPr marL="285750" indent="-285750">
              <a:buFont typeface="Arial" panose="020B0604020202020204" pitchFamily="34" charset="0"/>
              <a:buChar char="•"/>
            </a:pPr>
            <a:r>
              <a:rPr lang="en-US" altLang="ko-KR" sz="1100"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System that provides undergraduate students with opportunities to participate in research</a:t>
            </a:r>
          </a:p>
          <a:p>
            <a:pPr marL="285750" indent="-285750">
              <a:buFont typeface="Arial" panose="020B0604020202020204" pitchFamily="34" charset="0"/>
              <a:buChar char="•"/>
            </a:pPr>
            <a:endParaRPr lang="en-US" altLang="ko-KR" sz="1100"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endParaRPr>
          </a:p>
          <a:p>
            <a:pPr marL="285750" indent="-285750">
              <a:buFont typeface="Arial" panose="020B0604020202020204" pitchFamily="34" charset="0"/>
              <a:buChar char="•"/>
            </a:pPr>
            <a:r>
              <a:rPr lang="en-US" altLang="ko-KR" sz="1100"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System that recognizes credits by performing individual research projects</a:t>
            </a:r>
          </a:p>
        </p:txBody>
      </p:sp>
      <p:sp>
        <p:nvSpPr>
          <p:cNvPr id="23" name="타원 22">
            <a:extLst>
              <a:ext uri="{FF2B5EF4-FFF2-40B4-BE49-F238E27FC236}">
                <a16:creationId xmlns:a16="http://schemas.microsoft.com/office/drawing/2014/main" id="{67D11A33-3E40-62EC-29B3-5FC87DD0CFFF}"/>
              </a:ext>
            </a:extLst>
          </p:cNvPr>
          <p:cNvSpPr/>
          <p:nvPr/>
        </p:nvSpPr>
        <p:spPr>
          <a:xfrm>
            <a:off x="1715197" y="2022666"/>
            <a:ext cx="129350" cy="20647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600" b="1" dirty="0"/>
              <a:t>1</a:t>
            </a:r>
            <a:endParaRPr lang="ko-KR" altLang="en-US" sz="1600" b="1" dirty="0"/>
          </a:p>
        </p:txBody>
      </p:sp>
      <p:grpSp>
        <p:nvGrpSpPr>
          <p:cNvPr id="39" name="그룹 38">
            <a:extLst>
              <a:ext uri="{FF2B5EF4-FFF2-40B4-BE49-F238E27FC236}">
                <a16:creationId xmlns:a16="http://schemas.microsoft.com/office/drawing/2014/main" id="{42C477EB-A986-1E59-1EDA-EDC746267E6D}"/>
              </a:ext>
            </a:extLst>
          </p:cNvPr>
          <p:cNvGrpSpPr/>
          <p:nvPr/>
        </p:nvGrpSpPr>
        <p:grpSpPr>
          <a:xfrm>
            <a:off x="4816611" y="1910182"/>
            <a:ext cx="2558779" cy="3919850"/>
            <a:chOff x="516000" y="1977927"/>
            <a:chExt cx="3519014" cy="4554610"/>
          </a:xfrm>
        </p:grpSpPr>
        <p:sp>
          <p:nvSpPr>
            <p:cNvPr id="45" name="사각형: 둥근 모서리 44">
              <a:extLst>
                <a:ext uri="{FF2B5EF4-FFF2-40B4-BE49-F238E27FC236}">
                  <a16:creationId xmlns:a16="http://schemas.microsoft.com/office/drawing/2014/main" id="{814C5C3B-1CDC-74F9-1AB9-5ECA333BFF5E}"/>
                </a:ext>
              </a:extLst>
            </p:cNvPr>
            <p:cNvSpPr/>
            <p:nvPr/>
          </p:nvSpPr>
          <p:spPr>
            <a:xfrm>
              <a:off x="516000" y="1977927"/>
              <a:ext cx="3519014" cy="4554610"/>
            </a:xfrm>
            <a:prstGeom prst="roundRect">
              <a:avLst>
                <a:gd name="adj" fmla="val 0"/>
              </a:avLst>
            </a:prstGeom>
            <a:solidFill>
              <a:schemeClr val="bg1"/>
            </a:solidFill>
            <a:ln w="6350">
              <a:solidFill>
                <a:schemeClr val="bg1">
                  <a:lumMod val="85000"/>
                  <a:alpha val="50000"/>
                </a:schemeClr>
              </a:solidFill>
            </a:ln>
            <a:effectLst>
              <a:outerShdw blurRad="50800" dist="254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사다리꼴 42">
              <a:extLst>
                <a:ext uri="{FF2B5EF4-FFF2-40B4-BE49-F238E27FC236}">
                  <a16:creationId xmlns:a16="http://schemas.microsoft.com/office/drawing/2014/main" id="{30CF2C7A-2FF3-A374-5F6E-760210CE6BBF}"/>
                </a:ext>
              </a:extLst>
            </p:cNvPr>
            <p:cNvSpPr/>
            <p:nvPr/>
          </p:nvSpPr>
          <p:spPr>
            <a:xfrm rot="10800000">
              <a:off x="1920944" y="1977927"/>
              <a:ext cx="709127" cy="61075"/>
            </a:xfrm>
            <a:prstGeom prst="trapezoid">
              <a:avLst>
                <a:gd name="adj" fmla="val 731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연결선 43">
              <a:extLst>
                <a:ext uri="{FF2B5EF4-FFF2-40B4-BE49-F238E27FC236}">
                  <a16:creationId xmlns:a16="http://schemas.microsoft.com/office/drawing/2014/main" id="{B9D0DAF6-6B2E-3789-A089-92C7E76FED5F}"/>
                </a:ext>
              </a:extLst>
            </p:cNvPr>
            <p:cNvCxnSpPr>
              <a:cxnSpLocks/>
            </p:cNvCxnSpPr>
            <p:nvPr/>
          </p:nvCxnSpPr>
          <p:spPr>
            <a:xfrm>
              <a:off x="745118" y="2479270"/>
              <a:ext cx="312234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F7842AC0-ACF8-1A60-5DEE-F941A1E18314}"/>
              </a:ext>
            </a:extLst>
          </p:cNvPr>
          <p:cNvGrpSpPr/>
          <p:nvPr/>
        </p:nvGrpSpPr>
        <p:grpSpPr>
          <a:xfrm>
            <a:off x="8038939" y="1936463"/>
            <a:ext cx="2558779" cy="3919850"/>
            <a:chOff x="516000" y="1977927"/>
            <a:chExt cx="3519014" cy="4554610"/>
          </a:xfrm>
        </p:grpSpPr>
        <p:sp>
          <p:nvSpPr>
            <p:cNvPr id="54" name="사각형: 둥근 모서리 53">
              <a:extLst>
                <a:ext uri="{FF2B5EF4-FFF2-40B4-BE49-F238E27FC236}">
                  <a16:creationId xmlns:a16="http://schemas.microsoft.com/office/drawing/2014/main" id="{052FA536-E3E8-DDD0-8DB7-4DEB54C6DC3C}"/>
                </a:ext>
              </a:extLst>
            </p:cNvPr>
            <p:cNvSpPr/>
            <p:nvPr/>
          </p:nvSpPr>
          <p:spPr>
            <a:xfrm>
              <a:off x="516000" y="1977927"/>
              <a:ext cx="3519014" cy="4554610"/>
            </a:xfrm>
            <a:prstGeom prst="roundRect">
              <a:avLst>
                <a:gd name="adj" fmla="val 0"/>
              </a:avLst>
            </a:prstGeom>
            <a:solidFill>
              <a:schemeClr val="bg1"/>
            </a:solidFill>
            <a:ln w="6350">
              <a:solidFill>
                <a:schemeClr val="bg1">
                  <a:lumMod val="85000"/>
                  <a:alpha val="50000"/>
                </a:schemeClr>
              </a:solidFill>
            </a:ln>
            <a:effectLst>
              <a:outerShdw blurRad="50800" dist="254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E341B"/>
                </a:solidFill>
              </a:endParaRPr>
            </a:p>
          </p:txBody>
        </p:sp>
        <p:sp>
          <p:nvSpPr>
            <p:cNvPr id="52" name="사다리꼴 51">
              <a:extLst>
                <a:ext uri="{FF2B5EF4-FFF2-40B4-BE49-F238E27FC236}">
                  <a16:creationId xmlns:a16="http://schemas.microsoft.com/office/drawing/2014/main" id="{A274C402-C0C6-3EC9-A7EC-7FA44346178B}"/>
                </a:ext>
              </a:extLst>
            </p:cNvPr>
            <p:cNvSpPr/>
            <p:nvPr/>
          </p:nvSpPr>
          <p:spPr>
            <a:xfrm rot="10800000">
              <a:off x="1920944" y="1977927"/>
              <a:ext cx="709127" cy="61075"/>
            </a:xfrm>
            <a:prstGeom prst="trapezoid">
              <a:avLst>
                <a:gd name="adj" fmla="val 731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연결선 52">
              <a:extLst>
                <a:ext uri="{FF2B5EF4-FFF2-40B4-BE49-F238E27FC236}">
                  <a16:creationId xmlns:a16="http://schemas.microsoft.com/office/drawing/2014/main" id="{544173BF-27E1-FFEF-C9AF-66C516368CBA}"/>
                </a:ext>
              </a:extLst>
            </p:cNvPr>
            <p:cNvCxnSpPr>
              <a:cxnSpLocks/>
            </p:cNvCxnSpPr>
            <p:nvPr/>
          </p:nvCxnSpPr>
          <p:spPr>
            <a:xfrm>
              <a:off x="745118" y="2479270"/>
              <a:ext cx="312234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597749A5-DE2E-BACC-6795-971585A83D6B}"/>
              </a:ext>
            </a:extLst>
          </p:cNvPr>
          <p:cNvSpPr txBox="1"/>
          <p:nvPr/>
        </p:nvSpPr>
        <p:spPr>
          <a:xfrm>
            <a:off x="5119872" y="1992932"/>
            <a:ext cx="2093359" cy="323165"/>
          </a:xfrm>
          <a:prstGeom prst="rect">
            <a:avLst/>
          </a:prstGeom>
          <a:noFill/>
        </p:spPr>
        <p:txBody>
          <a:bodyPr wrap="square" lIns="0" tIns="0" rIns="0" bIns="0" rtlCol="0">
            <a:spAutoFit/>
          </a:bodyPr>
          <a:lstStyle/>
          <a:p>
            <a:pPr algn="ct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In-school Research Practice(Co-op)</a:t>
            </a:r>
            <a:endPar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endParaRPr>
          </a:p>
        </p:txBody>
      </p:sp>
      <p:sp>
        <p:nvSpPr>
          <p:cNvPr id="60" name="타원 59">
            <a:extLst>
              <a:ext uri="{FF2B5EF4-FFF2-40B4-BE49-F238E27FC236}">
                <a16:creationId xmlns:a16="http://schemas.microsoft.com/office/drawing/2014/main" id="{433D1DE7-238D-BCBC-0C41-9D3902484EB4}"/>
              </a:ext>
            </a:extLst>
          </p:cNvPr>
          <p:cNvSpPr/>
          <p:nvPr/>
        </p:nvSpPr>
        <p:spPr>
          <a:xfrm>
            <a:off x="4983209" y="2048224"/>
            <a:ext cx="129350" cy="20647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600" b="1" dirty="0"/>
              <a:t>2</a:t>
            </a:r>
            <a:endParaRPr lang="ko-KR" altLang="en-US" sz="1600" b="1" dirty="0"/>
          </a:p>
        </p:txBody>
      </p:sp>
      <p:sp>
        <p:nvSpPr>
          <p:cNvPr id="61" name="TextBox 60">
            <a:extLst>
              <a:ext uri="{FF2B5EF4-FFF2-40B4-BE49-F238E27FC236}">
                <a16:creationId xmlns:a16="http://schemas.microsoft.com/office/drawing/2014/main" id="{CE502A7A-EBEF-D96C-63ED-7D44B62AEF06}"/>
              </a:ext>
            </a:extLst>
          </p:cNvPr>
          <p:cNvSpPr txBox="1"/>
          <p:nvPr/>
        </p:nvSpPr>
        <p:spPr>
          <a:xfrm>
            <a:off x="8441960" y="1992932"/>
            <a:ext cx="2047606" cy="323165"/>
          </a:xfrm>
          <a:prstGeom prst="rect">
            <a:avLst/>
          </a:prstGeom>
          <a:noFill/>
        </p:spPr>
        <p:txBody>
          <a:bodyPr wrap="square" lIns="0" tIns="0" rIns="0" bIns="0" rtlCol="0">
            <a:spAutoFit/>
          </a:bodyPr>
          <a:lstStyle/>
          <a:p>
            <a:pPr algn="ct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Undergraduate </a:t>
            </a:r>
          </a:p>
          <a:p>
            <a:pPr algn="ctr"/>
            <a:r>
              <a:rPr lang="en-US" altLang="ko-KR"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Research Student</a:t>
            </a:r>
            <a:endParaRPr lang="ko-KR" altLang="en-US" sz="1050" b="1"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endParaRPr>
          </a:p>
        </p:txBody>
      </p:sp>
      <p:sp>
        <p:nvSpPr>
          <p:cNvPr id="62" name="타원 61">
            <a:extLst>
              <a:ext uri="{FF2B5EF4-FFF2-40B4-BE49-F238E27FC236}">
                <a16:creationId xmlns:a16="http://schemas.microsoft.com/office/drawing/2014/main" id="{9FEA7564-8A65-77E5-E462-3282E07E343F}"/>
              </a:ext>
            </a:extLst>
          </p:cNvPr>
          <p:cNvSpPr/>
          <p:nvPr/>
        </p:nvSpPr>
        <p:spPr>
          <a:xfrm>
            <a:off x="8259544" y="2043622"/>
            <a:ext cx="129350" cy="20647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600" b="1" dirty="0"/>
              <a:t>3</a:t>
            </a:r>
            <a:endParaRPr lang="ko-KR" altLang="en-US" sz="1600" b="1" dirty="0"/>
          </a:p>
        </p:txBody>
      </p:sp>
      <p:pic>
        <p:nvPicPr>
          <p:cNvPr id="9" name="그림 8">
            <a:extLst>
              <a:ext uri="{FF2B5EF4-FFF2-40B4-BE49-F238E27FC236}">
                <a16:creationId xmlns:a16="http://schemas.microsoft.com/office/drawing/2014/main" id="{B9C416FB-A25E-F13E-C844-1B59591BE6EA}"/>
              </a:ext>
            </a:extLst>
          </p:cNvPr>
          <p:cNvPicPr>
            <a:picLocks noChangeAspect="1"/>
          </p:cNvPicPr>
          <p:nvPr/>
        </p:nvPicPr>
        <p:blipFill>
          <a:blip r:embed="rId3"/>
          <a:stretch>
            <a:fillRect/>
          </a:stretch>
        </p:blipFill>
        <p:spPr>
          <a:xfrm>
            <a:off x="1825637" y="2477099"/>
            <a:ext cx="2096069" cy="1595129"/>
          </a:xfrm>
          <a:prstGeom prst="rect">
            <a:avLst/>
          </a:prstGeom>
        </p:spPr>
      </p:pic>
      <p:pic>
        <p:nvPicPr>
          <p:cNvPr id="11" name="그림 10">
            <a:extLst>
              <a:ext uri="{FF2B5EF4-FFF2-40B4-BE49-F238E27FC236}">
                <a16:creationId xmlns:a16="http://schemas.microsoft.com/office/drawing/2014/main" id="{FE66E853-A8DD-217E-5EDD-F7250DF6ABF4}"/>
              </a:ext>
            </a:extLst>
          </p:cNvPr>
          <p:cNvPicPr>
            <a:picLocks noChangeAspect="1"/>
          </p:cNvPicPr>
          <p:nvPr/>
        </p:nvPicPr>
        <p:blipFill>
          <a:blip r:embed="rId4"/>
          <a:srcRect r="35860"/>
          <a:stretch/>
        </p:blipFill>
        <p:spPr>
          <a:xfrm>
            <a:off x="5036993" y="2434590"/>
            <a:ext cx="2145568" cy="1655762"/>
          </a:xfrm>
          <a:prstGeom prst="rect">
            <a:avLst/>
          </a:prstGeom>
        </p:spPr>
      </p:pic>
      <p:sp>
        <p:nvSpPr>
          <p:cNvPr id="14" name="TextBox 13">
            <a:extLst>
              <a:ext uri="{FF2B5EF4-FFF2-40B4-BE49-F238E27FC236}">
                <a16:creationId xmlns:a16="http://schemas.microsoft.com/office/drawing/2014/main" id="{0F6622EB-5788-FFC7-1EA4-D74F4D1E8A42}"/>
              </a:ext>
            </a:extLst>
          </p:cNvPr>
          <p:cNvSpPr txBox="1"/>
          <p:nvPr/>
        </p:nvSpPr>
        <p:spPr>
          <a:xfrm>
            <a:off x="4879788" y="4238260"/>
            <a:ext cx="2432423" cy="1277273"/>
          </a:xfrm>
          <a:prstGeom prst="rect">
            <a:avLst/>
          </a:prstGeom>
          <a:noFill/>
        </p:spPr>
        <p:txBody>
          <a:bodyPr wrap="square" rtlCol="0">
            <a:spAutoFit/>
          </a:bodyPr>
          <a:lstStyle/>
          <a:p>
            <a:pPr marL="285750" indent="-285750">
              <a:buFont typeface="Arial" panose="020B0604020202020204" pitchFamily="34" charset="0"/>
              <a:buChar char="•"/>
            </a:pPr>
            <a:r>
              <a:rPr lang="en-US" altLang="ko-KR" sz="1100"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Under the guidance of a professor, undergraduate students experience the research field of the supervisor at an understandable level in the short term.</a:t>
            </a:r>
          </a:p>
        </p:txBody>
      </p:sp>
      <p:sp>
        <p:nvSpPr>
          <p:cNvPr id="15" name="TextBox 14">
            <a:extLst>
              <a:ext uri="{FF2B5EF4-FFF2-40B4-BE49-F238E27FC236}">
                <a16:creationId xmlns:a16="http://schemas.microsoft.com/office/drawing/2014/main" id="{3DB66715-3873-524B-AE4F-CF8A026233A8}"/>
              </a:ext>
            </a:extLst>
          </p:cNvPr>
          <p:cNvSpPr txBox="1"/>
          <p:nvPr/>
        </p:nvSpPr>
        <p:spPr>
          <a:xfrm>
            <a:off x="8102116" y="4142639"/>
            <a:ext cx="2432423" cy="1446550"/>
          </a:xfrm>
          <a:prstGeom prst="rect">
            <a:avLst/>
          </a:prstGeom>
          <a:noFill/>
        </p:spPr>
        <p:txBody>
          <a:bodyPr wrap="square" rtlCol="0">
            <a:spAutoFit/>
          </a:bodyPr>
          <a:lstStyle/>
          <a:p>
            <a:pPr marL="285750" indent="-285750">
              <a:buFont typeface="Arial" panose="020B0604020202020204" pitchFamily="34" charset="0"/>
              <a:buChar char="•"/>
            </a:pPr>
            <a:r>
              <a:rPr lang="en-US" altLang="ko-KR" sz="1100" spc="-30" dirty="0">
                <a:solidFill>
                  <a:schemeClr val="accent6">
                    <a:lumMod val="75000"/>
                  </a:schemeClr>
                </a:solidFill>
                <a:latin typeface="G마켓 산스 TTF Bold" panose="02000000000000000000" pitchFamily="2" charset="-127"/>
                <a:ea typeface="G마켓 산스 TTF Bold" panose="02000000000000000000" pitchFamily="2" charset="-127"/>
                <a:cs typeface="Pretendard SemiBold" panose="02000703000000020004" pitchFamily="50" charset="-127"/>
              </a:rPr>
              <a:t>As an undergraduate student, he/she participates in the research of the professor in charge and works with graduate students in a laboratory to gain research experience</a:t>
            </a:r>
          </a:p>
        </p:txBody>
      </p:sp>
      <p:pic>
        <p:nvPicPr>
          <p:cNvPr id="17" name="그림 16">
            <a:extLst>
              <a:ext uri="{FF2B5EF4-FFF2-40B4-BE49-F238E27FC236}">
                <a16:creationId xmlns:a16="http://schemas.microsoft.com/office/drawing/2014/main" id="{6651BCA3-E5EF-E5CC-FFA3-4B7BAE8BAFB9}"/>
              </a:ext>
            </a:extLst>
          </p:cNvPr>
          <p:cNvPicPr>
            <a:picLocks noChangeAspect="1"/>
          </p:cNvPicPr>
          <p:nvPr/>
        </p:nvPicPr>
        <p:blipFill>
          <a:blip r:embed="rId5"/>
          <a:srcRect l="6753" r="19652"/>
          <a:stretch/>
        </p:blipFill>
        <p:spPr>
          <a:xfrm>
            <a:off x="8259544" y="2505228"/>
            <a:ext cx="2100672" cy="1514486"/>
          </a:xfrm>
          <a:prstGeom prst="rect">
            <a:avLst/>
          </a:prstGeom>
        </p:spPr>
      </p:pic>
    </p:spTree>
    <p:extLst>
      <p:ext uri="{BB962C8B-B14F-4D97-AF65-F5344CB8AC3E}">
        <p14:creationId xmlns:p14="http://schemas.microsoft.com/office/powerpoint/2010/main" val="338152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1. Motivation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9" name="그림 8">
            <a:extLst>
              <a:ext uri="{FF2B5EF4-FFF2-40B4-BE49-F238E27FC236}">
                <a16:creationId xmlns:a16="http://schemas.microsoft.com/office/drawing/2014/main" id="{B69E9DF4-1991-7A15-092B-5D15AFDEF9D9}"/>
              </a:ext>
            </a:extLst>
          </p:cNvPr>
          <p:cNvPicPr>
            <a:picLocks noChangeAspect="1"/>
          </p:cNvPicPr>
          <p:nvPr/>
        </p:nvPicPr>
        <p:blipFill>
          <a:blip r:embed="rId3"/>
          <a:stretch>
            <a:fillRect/>
          </a:stretch>
        </p:blipFill>
        <p:spPr>
          <a:xfrm>
            <a:off x="1502148" y="1841041"/>
            <a:ext cx="3299589" cy="636469"/>
          </a:xfrm>
          <a:prstGeom prst="rect">
            <a:avLst/>
          </a:prstGeom>
        </p:spPr>
      </p:pic>
      <p:pic>
        <p:nvPicPr>
          <p:cNvPr id="12" name="그림 11">
            <a:extLst>
              <a:ext uri="{FF2B5EF4-FFF2-40B4-BE49-F238E27FC236}">
                <a16:creationId xmlns:a16="http://schemas.microsoft.com/office/drawing/2014/main" id="{61F96851-65E8-A9C6-D4EC-7A67220CCEAE}"/>
              </a:ext>
            </a:extLst>
          </p:cNvPr>
          <p:cNvPicPr>
            <a:picLocks noChangeAspect="1"/>
          </p:cNvPicPr>
          <p:nvPr/>
        </p:nvPicPr>
        <p:blipFill>
          <a:blip r:embed="rId4"/>
          <a:stretch>
            <a:fillRect/>
          </a:stretch>
        </p:blipFill>
        <p:spPr>
          <a:xfrm>
            <a:off x="7054320" y="1902817"/>
            <a:ext cx="2322064" cy="451179"/>
          </a:xfrm>
          <a:prstGeom prst="rect">
            <a:avLst/>
          </a:prstGeom>
        </p:spPr>
      </p:pic>
      <p:pic>
        <p:nvPicPr>
          <p:cNvPr id="14" name="그림 13">
            <a:extLst>
              <a:ext uri="{FF2B5EF4-FFF2-40B4-BE49-F238E27FC236}">
                <a16:creationId xmlns:a16="http://schemas.microsoft.com/office/drawing/2014/main" id="{7B9A5052-1E19-5984-12D5-3AC47EC83E7C}"/>
              </a:ext>
            </a:extLst>
          </p:cNvPr>
          <p:cNvPicPr>
            <a:picLocks noChangeAspect="1"/>
          </p:cNvPicPr>
          <p:nvPr/>
        </p:nvPicPr>
        <p:blipFill rotWithShape="1">
          <a:blip r:embed="rId5"/>
          <a:srcRect r="1507" b="16410"/>
          <a:stretch/>
        </p:blipFill>
        <p:spPr>
          <a:xfrm>
            <a:off x="7131347" y="4185287"/>
            <a:ext cx="2431148" cy="1224964"/>
          </a:xfrm>
          <a:prstGeom prst="rect">
            <a:avLst/>
          </a:prstGeom>
        </p:spPr>
      </p:pic>
      <p:pic>
        <p:nvPicPr>
          <p:cNvPr id="15" name="그림 14">
            <a:extLst>
              <a:ext uri="{FF2B5EF4-FFF2-40B4-BE49-F238E27FC236}">
                <a16:creationId xmlns:a16="http://schemas.microsoft.com/office/drawing/2014/main" id="{5A7D5D4E-E649-E6E4-FCF1-BFC18FF5F2BD}"/>
              </a:ext>
            </a:extLst>
          </p:cNvPr>
          <p:cNvPicPr>
            <a:picLocks noChangeAspect="1"/>
          </p:cNvPicPr>
          <p:nvPr/>
        </p:nvPicPr>
        <p:blipFill>
          <a:blip r:embed="rId6"/>
          <a:stretch>
            <a:fillRect/>
          </a:stretch>
        </p:blipFill>
        <p:spPr>
          <a:xfrm>
            <a:off x="7079586" y="2365323"/>
            <a:ext cx="2392540" cy="1490777"/>
          </a:xfrm>
          <a:prstGeom prst="rect">
            <a:avLst/>
          </a:prstGeom>
        </p:spPr>
      </p:pic>
      <p:pic>
        <p:nvPicPr>
          <p:cNvPr id="16" name="그림 15">
            <a:extLst>
              <a:ext uri="{FF2B5EF4-FFF2-40B4-BE49-F238E27FC236}">
                <a16:creationId xmlns:a16="http://schemas.microsoft.com/office/drawing/2014/main" id="{3C152923-A52F-E971-1301-BCBA52682D0C}"/>
              </a:ext>
            </a:extLst>
          </p:cNvPr>
          <p:cNvPicPr>
            <a:picLocks noChangeAspect="1"/>
          </p:cNvPicPr>
          <p:nvPr/>
        </p:nvPicPr>
        <p:blipFill>
          <a:blip r:embed="rId7"/>
          <a:srcRect t="1651"/>
          <a:stretch/>
        </p:blipFill>
        <p:spPr>
          <a:xfrm>
            <a:off x="1292060" y="2369902"/>
            <a:ext cx="3870322" cy="3099000"/>
          </a:xfrm>
          <a:prstGeom prst="rect">
            <a:avLst/>
          </a:prstGeom>
        </p:spPr>
      </p:pic>
      <p:sp>
        <p:nvSpPr>
          <p:cNvPr id="17" name="직사각형 16">
            <a:extLst>
              <a:ext uri="{FF2B5EF4-FFF2-40B4-BE49-F238E27FC236}">
                <a16:creationId xmlns:a16="http://schemas.microsoft.com/office/drawing/2014/main" id="{A7846E46-C58C-C471-4590-B0AB7620158A}"/>
              </a:ext>
            </a:extLst>
          </p:cNvPr>
          <p:cNvSpPr/>
          <p:nvPr/>
        </p:nvSpPr>
        <p:spPr>
          <a:xfrm>
            <a:off x="2191388" y="3966848"/>
            <a:ext cx="845956" cy="288354"/>
          </a:xfrm>
          <a:prstGeom prst="rect">
            <a:avLst/>
          </a:prstGeom>
          <a:noFill/>
          <a:ln w="19050">
            <a:solidFill>
              <a:srgbClr val="FF0000"/>
            </a:soli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9B8130C9-8ADF-6EEA-2AD6-9770ED0E0524}"/>
              </a:ext>
            </a:extLst>
          </p:cNvPr>
          <p:cNvSpPr/>
          <p:nvPr/>
        </p:nvSpPr>
        <p:spPr>
          <a:xfrm>
            <a:off x="4007542" y="3966848"/>
            <a:ext cx="845956" cy="288354"/>
          </a:xfrm>
          <a:prstGeom prst="rect">
            <a:avLst/>
          </a:prstGeom>
          <a:noFill/>
          <a:ln w="19050">
            <a:solidFill>
              <a:srgbClr val="FF0000"/>
            </a:soli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2335B0FE-58C9-1C30-C0A1-C44DED528E4D}"/>
              </a:ext>
            </a:extLst>
          </p:cNvPr>
          <p:cNvPicPr>
            <a:picLocks noChangeAspect="1"/>
          </p:cNvPicPr>
          <p:nvPr/>
        </p:nvPicPr>
        <p:blipFill>
          <a:blip r:embed="rId8"/>
          <a:srcRect t="7409"/>
          <a:stretch/>
        </p:blipFill>
        <p:spPr>
          <a:xfrm>
            <a:off x="7148836" y="3665163"/>
            <a:ext cx="2323290" cy="528063"/>
          </a:xfrm>
          <a:prstGeom prst="rect">
            <a:avLst/>
          </a:prstGeom>
        </p:spPr>
      </p:pic>
      <p:sp>
        <p:nvSpPr>
          <p:cNvPr id="21" name="직사각형 20">
            <a:extLst>
              <a:ext uri="{FF2B5EF4-FFF2-40B4-BE49-F238E27FC236}">
                <a16:creationId xmlns:a16="http://schemas.microsoft.com/office/drawing/2014/main" id="{D4A3DD8C-EDA2-F625-3749-53691EB90253}"/>
              </a:ext>
            </a:extLst>
          </p:cNvPr>
          <p:cNvSpPr/>
          <p:nvPr/>
        </p:nvSpPr>
        <p:spPr>
          <a:xfrm>
            <a:off x="8275855" y="4658168"/>
            <a:ext cx="1286639" cy="249246"/>
          </a:xfrm>
          <a:prstGeom prst="rect">
            <a:avLst/>
          </a:prstGeom>
          <a:noFill/>
          <a:ln w="19050">
            <a:solidFill>
              <a:srgbClr val="FF0000"/>
            </a:soli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8136929-0B21-81C7-F4B3-CDDEF144A464}"/>
              </a:ext>
            </a:extLst>
          </p:cNvPr>
          <p:cNvSpPr/>
          <p:nvPr/>
        </p:nvSpPr>
        <p:spPr>
          <a:xfrm>
            <a:off x="8275854" y="3467681"/>
            <a:ext cx="1286639" cy="249246"/>
          </a:xfrm>
          <a:prstGeom prst="rect">
            <a:avLst/>
          </a:prstGeom>
          <a:noFill/>
          <a:ln w="19050">
            <a:solidFill>
              <a:srgbClr val="FF0000"/>
            </a:solidFill>
            <a:prstDash val="sys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920B11E-7AD8-4240-89C5-A7B9A539132B}"/>
              </a:ext>
            </a:extLst>
          </p:cNvPr>
          <p:cNvSpPr/>
          <p:nvPr/>
        </p:nvSpPr>
        <p:spPr>
          <a:xfrm>
            <a:off x="815457" y="1777880"/>
            <a:ext cx="5313219" cy="4137904"/>
          </a:xfrm>
          <a:prstGeom prst="rect">
            <a:avLst/>
          </a:prstGeom>
          <a:solidFill>
            <a:schemeClr val="bg1">
              <a:alpha val="87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7A6C211-A9FD-B5FC-420D-D4252448CDA9}"/>
              </a:ext>
            </a:extLst>
          </p:cNvPr>
          <p:cNvSpPr/>
          <p:nvPr/>
        </p:nvSpPr>
        <p:spPr>
          <a:xfrm>
            <a:off x="6277519" y="1875674"/>
            <a:ext cx="5313219" cy="4137904"/>
          </a:xfrm>
          <a:prstGeom prst="rect">
            <a:avLst/>
          </a:prstGeom>
          <a:solidFill>
            <a:schemeClr val="bg1">
              <a:alpha val="87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부제목 2">
            <a:extLst>
              <a:ext uri="{FF2B5EF4-FFF2-40B4-BE49-F238E27FC236}">
                <a16:creationId xmlns:a16="http://schemas.microsoft.com/office/drawing/2014/main" id="{9C308C49-E593-7C07-AA3B-AA425197255D}"/>
              </a:ext>
            </a:extLst>
          </p:cNvPr>
          <p:cNvSpPr txBox="1">
            <a:spLocks/>
          </p:cNvSpPr>
          <p:nvPr/>
        </p:nvSpPr>
        <p:spPr>
          <a:xfrm>
            <a:off x="1292060" y="3529922"/>
            <a:ext cx="4176805" cy="389480"/>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800" b="1" dirty="0">
                <a:latin typeface="G마켓 산스 TTF Bold" panose="02000000000000000000" pitchFamily="2" charset="-127"/>
                <a:ea typeface="G마켓 산스 TTF Bold" panose="02000000000000000000" pitchFamily="2" charset="-127"/>
              </a:rPr>
              <a:t>No detailed areas </a:t>
            </a:r>
          </a:p>
          <a:p>
            <a:r>
              <a:rPr lang="en-US" altLang="ko-KR" sz="1800" b="1" dirty="0">
                <a:latin typeface="G마켓 산스 TTF Bold" panose="02000000000000000000" pitchFamily="2" charset="-127"/>
                <a:ea typeface="G마켓 산스 TTF Bold" panose="02000000000000000000" pitchFamily="2" charset="-127"/>
              </a:rPr>
              <a:t>of interest of all professors.</a:t>
            </a:r>
          </a:p>
        </p:txBody>
      </p:sp>
      <p:sp>
        <p:nvSpPr>
          <p:cNvPr id="20" name="부제목 2">
            <a:extLst>
              <a:ext uri="{FF2B5EF4-FFF2-40B4-BE49-F238E27FC236}">
                <a16:creationId xmlns:a16="http://schemas.microsoft.com/office/drawing/2014/main" id="{CFD285F2-5881-2ED7-6F98-D842E0D470D5}"/>
              </a:ext>
            </a:extLst>
          </p:cNvPr>
          <p:cNvSpPr txBox="1">
            <a:spLocks/>
          </p:cNvSpPr>
          <p:nvPr/>
        </p:nvSpPr>
        <p:spPr>
          <a:xfrm>
            <a:off x="6548204" y="3529922"/>
            <a:ext cx="4896328" cy="63992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800" b="1" dirty="0">
                <a:latin typeface="G마켓 산스 TTF Bold" panose="02000000000000000000" pitchFamily="2" charset="-127"/>
                <a:ea typeface="G마켓 산스 TTF Bold" panose="02000000000000000000" pitchFamily="2" charset="-127"/>
              </a:rPr>
              <a:t>Specific technology is not only used </a:t>
            </a:r>
          </a:p>
          <a:p>
            <a:r>
              <a:rPr lang="en-US" altLang="ko-KR" sz="1800" b="1" dirty="0">
                <a:latin typeface="G마켓 산스 TTF Bold" panose="02000000000000000000" pitchFamily="2" charset="-127"/>
                <a:ea typeface="G마켓 산스 TTF Bold" panose="02000000000000000000" pitchFamily="2" charset="-127"/>
              </a:rPr>
              <a:t>in a single department laboratory.</a:t>
            </a:r>
          </a:p>
        </p:txBody>
      </p:sp>
    </p:spTree>
    <p:extLst>
      <p:ext uri="{BB962C8B-B14F-4D97-AF65-F5344CB8AC3E}">
        <p14:creationId xmlns:p14="http://schemas.microsoft.com/office/powerpoint/2010/main" val="307392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5" grpId="0" animBg="1"/>
      <p:bldP spid="26" grpId="0" animBg="1"/>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2. Related Work</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10" name="그림 9">
            <a:extLst>
              <a:ext uri="{FF2B5EF4-FFF2-40B4-BE49-F238E27FC236}">
                <a16:creationId xmlns:a16="http://schemas.microsoft.com/office/drawing/2014/main" id="{BCD73EE1-C7AE-AACC-3B40-EA0CFB174969}"/>
              </a:ext>
            </a:extLst>
          </p:cNvPr>
          <p:cNvPicPr>
            <a:picLocks noChangeAspect="1"/>
          </p:cNvPicPr>
          <p:nvPr/>
        </p:nvPicPr>
        <p:blipFill>
          <a:blip r:embed="rId3"/>
          <a:stretch>
            <a:fillRect/>
          </a:stretch>
        </p:blipFill>
        <p:spPr>
          <a:xfrm>
            <a:off x="2274502" y="2962052"/>
            <a:ext cx="2257442" cy="1876439"/>
          </a:xfrm>
          <a:prstGeom prst="rect">
            <a:avLst/>
          </a:prstGeom>
        </p:spPr>
      </p:pic>
      <p:pic>
        <p:nvPicPr>
          <p:cNvPr id="12" name="그림 11">
            <a:extLst>
              <a:ext uri="{FF2B5EF4-FFF2-40B4-BE49-F238E27FC236}">
                <a16:creationId xmlns:a16="http://schemas.microsoft.com/office/drawing/2014/main" id="{FBA1C5AE-FA47-1343-BB53-9504F161EC55}"/>
              </a:ext>
            </a:extLst>
          </p:cNvPr>
          <p:cNvPicPr>
            <a:picLocks noChangeAspect="1"/>
          </p:cNvPicPr>
          <p:nvPr/>
        </p:nvPicPr>
        <p:blipFill>
          <a:blip r:embed="rId4"/>
          <a:stretch>
            <a:fillRect/>
          </a:stretch>
        </p:blipFill>
        <p:spPr>
          <a:xfrm>
            <a:off x="7148286" y="3523343"/>
            <a:ext cx="3389086" cy="732603"/>
          </a:xfrm>
          <a:prstGeom prst="rect">
            <a:avLst/>
          </a:prstGeom>
        </p:spPr>
      </p:pic>
      <p:sp>
        <p:nvSpPr>
          <p:cNvPr id="11" name="부제목 2">
            <a:extLst>
              <a:ext uri="{FF2B5EF4-FFF2-40B4-BE49-F238E27FC236}">
                <a16:creationId xmlns:a16="http://schemas.microsoft.com/office/drawing/2014/main" id="{45502142-2BF5-2BEC-AE9E-0C5061E8BA34}"/>
              </a:ext>
            </a:extLst>
          </p:cNvPr>
          <p:cNvSpPr txBox="1">
            <a:spLocks/>
          </p:cNvSpPr>
          <p:nvPr/>
        </p:nvSpPr>
        <p:spPr>
          <a:xfrm>
            <a:off x="825977" y="1988996"/>
            <a:ext cx="12934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In </a:t>
            </a:r>
            <a:r>
              <a:rPr lang="en-US" altLang="ko-KR" sz="1800" b="1" dirty="0" err="1">
                <a:solidFill>
                  <a:schemeClr val="accent6">
                    <a:lumMod val="75000"/>
                  </a:schemeClr>
                </a:solidFill>
                <a:latin typeface="G마켓 산스 TTF Bold" panose="02000000000000000000" pitchFamily="2" charset="-127"/>
                <a:ea typeface="G마켓 산스 TTF Bold" panose="02000000000000000000" pitchFamily="2" charset="-127"/>
              </a:rPr>
              <a:t>korea</a:t>
            </a:r>
            <a:endPar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13" name="부제목 2">
            <a:extLst>
              <a:ext uri="{FF2B5EF4-FFF2-40B4-BE49-F238E27FC236}">
                <a16:creationId xmlns:a16="http://schemas.microsoft.com/office/drawing/2014/main" id="{9000E5B2-05F0-92D3-01AD-63E860D0B326}"/>
              </a:ext>
            </a:extLst>
          </p:cNvPr>
          <p:cNvSpPr txBox="1">
            <a:spLocks/>
          </p:cNvSpPr>
          <p:nvPr/>
        </p:nvSpPr>
        <p:spPr>
          <a:xfrm>
            <a:off x="6704262" y="1988996"/>
            <a:ext cx="12934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Abroad</a:t>
            </a:r>
          </a:p>
        </p:txBody>
      </p:sp>
      <p:sp>
        <p:nvSpPr>
          <p:cNvPr id="14" name="부제목 2">
            <a:extLst>
              <a:ext uri="{FF2B5EF4-FFF2-40B4-BE49-F238E27FC236}">
                <a16:creationId xmlns:a16="http://schemas.microsoft.com/office/drawing/2014/main" id="{1E6D957F-DC24-5C1E-E411-8168F46513E2}"/>
              </a:ext>
            </a:extLst>
          </p:cNvPr>
          <p:cNvSpPr txBox="1">
            <a:spLocks/>
          </p:cNvSpPr>
          <p:nvPr/>
        </p:nvSpPr>
        <p:spPr>
          <a:xfrm>
            <a:off x="2435611" y="5439030"/>
            <a:ext cx="2011560"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err="1">
                <a:solidFill>
                  <a:schemeClr val="accent6">
                    <a:lumMod val="75000"/>
                  </a:schemeClr>
                </a:solidFill>
                <a:latin typeface="G마켓 산스 TTF Bold" panose="02000000000000000000" pitchFamily="2" charset="-127"/>
                <a:ea typeface="G마켓 산스 TTF Bold" panose="02000000000000000000" pitchFamily="2" charset="-127"/>
              </a:rPr>
              <a:t>PhD.KIM</a:t>
            </a:r>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 NET</a:t>
            </a:r>
          </a:p>
        </p:txBody>
      </p:sp>
      <p:sp>
        <p:nvSpPr>
          <p:cNvPr id="15" name="부제목 2">
            <a:extLst>
              <a:ext uri="{FF2B5EF4-FFF2-40B4-BE49-F238E27FC236}">
                <a16:creationId xmlns:a16="http://schemas.microsoft.com/office/drawing/2014/main" id="{46779B6B-5804-3B15-188E-EF3FC6EEF642}"/>
              </a:ext>
            </a:extLst>
          </p:cNvPr>
          <p:cNvSpPr txBox="1">
            <a:spLocks/>
          </p:cNvSpPr>
          <p:nvPr/>
        </p:nvSpPr>
        <p:spPr>
          <a:xfrm>
            <a:off x="7148286" y="5439030"/>
            <a:ext cx="3803702" cy="35678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RATE MY PROFESSORS</a:t>
            </a:r>
          </a:p>
        </p:txBody>
      </p:sp>
    </p:spTree>
    <p:extLst>
      <p:ext uri="{BB962C8B-B14F-4D97-AF65-F5344CB8AC3E}">
        <p14:creationId xmlns:p14="http://schemas.microsoft.com/office/powerpoint/2010/main" val="347280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2. Related Work</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pic>
        <p:nvPicPr>
          <p:cNvPr id="10" name="그림 9">
            <a:extLst>
              <a:ext uri="{FF2B5EF4-FFF2-40B4-BE49-F238E27FC236}">
                <a16:creationId xmlns:a16="http://schemas.microsoft.com/office/drawing/2014/main" id="{BCD73EE1-C7AE-AACC-3B40-EA0CFB174969}"/>
              </a:ext>
            </a:extLst>
          </p:cNvPr>
          <p:cNvPicPr>
            <a:picLocks noChangeAspect="1"/>
          </p:cNvPicPr>
          <p:nvPr/>
        </p:nvPicPr>
        <p:blipFill>
          <a:blip r:embed="rId3"/>
          <a:stretch>
            <a:fillRect/>
          </a:stretch>
        </p:blipFill>
        <p:spPr>
          <a:xfrm>
            <a:off x="2274502" y="2824169"/>
            <a:ext cx="2257442" cy="1876439"/>
          </a:xfrm>
          <a:prstGeom prst="rect">
            <a:avLst/>
          </a:prstGeom>
        </p:spPr>
      </p:pic>
      <p:pic>
        <p:nvPicPr>
          <p:cNvPr id="9" name="그림 8">
            <a:extLst>
              <a:ext uri="{FF2B5EF4-FFF2-40B4-BE49-F238E27FC236}">
                <a16:creationId xmlns:a16="http://schemas.microsoft.com/office/drawing/2014/main" id="{E1C6A126-E612-1FD9-08B4-E076B3E703FF}"/>
              </a:ext>
            </a:extLst>
          </p:cNvPr>
          <p:cNvPicPr>
            <a:picLocks noChangeAspect="1"/>
          </p:cNvPicPr>
          <p:nvPr/>
        </p:nvPicPr>
        <p:blipFill>
          <a:blip r:embed="rId4"/>
          <a:srcRect r="2027"/>
          <a:stretch/>
        </p:blipFill>
        <p:spPr>
          <a:xfrm>
            <a:off x="1936572" y="2477819"/>
            <a:ext cx="3281314" cy="2924166"/>
          </a:xfrm>
          <a:prstGeom prst="rect">
            <a:avLst/>
          </a:prstGeom>
        </p:spPr>
      </p:pic>
      <p:pic>
        <p:nvPicPr>
          <p:cNvPr id="1026" name="Picture 2" descr="Damaging,” “Detrimental,” “Useful”: What Teachers and Students Say About Rate  My Professors – The Inquirer">
            <a:extLst>
              <a:ext uri="{FF2B5EF4-FFF2-40B4-BE49-F238E27FC236}">
                <a16:creationId xmlns:a16="http://schemas.microsoft.com/office/drawing/2014/main" id="{D1AD6D20-A081-8974-19C1-F691D9EA4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3183" y="2976897"/>
            <a:ext cx="3333973" cy="1858690"/>
          </a:xfrm>
          <a:prstGeom prst="rect">
            <a:avLst/>
          </a:prstGeom>
          <a:noFill/>
          <a:extLst>
            <a:ext uri="{909E8E84-426E-40DD-AFC4-6F175D3DCCD1}">
              <a14:hiddenFill xmlns:a14="http://schemas.microsoft.com/office/drawing/2010/main">
                <a:solidFill>
                  <a:srgbClr val="FFFFFF"/>
                </a:solidFill>
              </a14:hiddenFill>
            </a:ext>
          </a:extLst>
        </p:spPr>
      </p:pic>
      <p:sp>
        <p:nvSpPr>
          <p:cNvPr id="11" name="부제목 2">
            <a:extLst>
              <a:ext uri="{FF2B5EF4-FFF2-40B4-BE49-F238E27FC236}">
                <a16:creationId xmlns:a16="http://schemas.microsoft.com/office/drawing/2014/main" id="{45502142-2BF5-2BEC-AE9E-0C5061E8BA34}"/>
              </a:ext>
            </a:extLst>
          </p:cNvPr>
          <p:cNvSpPr txBox="1">
            <a:spLocks/>
          </p:cNvSpPr>
          <p:nvPr/>
        </p:nvSpPr>
        <p:spPr>
          <a:xfrm>
            <a:off x="825977" y="1988996"/>
            <a:ext cx="12934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In </a:t>
            </a:r>
            <a:r>
              <a:rPr lang="en-US" altLang="ko-KR" sz="1800" b="1" dirty="0" err="1">
                <a:solidFill>
                  <a:schemeClr val="accent6">
                    <a:lumMod val="75000"/>
                  </a:schemeClr>
                </a:solidFill>
                <a:latin typeface="G마켓 산스 TTF Bold" panose="02000000000000000000" pitchFamily="2" charset="-127"/>
                <a:ea typeface="G마켓 산스 TTF Bold" panose="02000000000000000000" pitchFamily="2" charset="-127"/>
              </a:rPr>
              <a:t>korea</a:t>
            </a:r>
            <a:endPar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endParaRPr>
          </a:p>
        </p:txBody>
      </p:sp>
      <p:sp>
        <p:nvSpPr>
          <p:cNvPr id="13" name="부제목 2">
            <a:extLst>
              <a:ext uri="{FF2B5EF4-FFF2-40B4-BE49-F238E27FC236}">
                <a16:creationId xmlns:a16="http://schemas.microsoft.com/office/drawing/2014/main" id="{9000E5B2-05F0-92D3-01AD-63E860D0B326}"/>
              </a:ext>
            </a:extLst>
          </p:cNvPr>
          <p:cNvSpPr txBox="1">
            <a:spLocks/>
          </p:cNvSpPr>
          <p:nvPr/>
        </p:nvSpPr>
        <p:spPr>
          <a:xfrm>
            <a:off x="6704262" y="1988996"/>
            <a:ext cx="12934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Abroad</a:t>
            </a:r>
          </a:p>
        </p:txBody>
      </p:sp>
      <p:sp>
        <p:nvSpPr>
          <p:cNvPr id="6" name="부제목 2">
            <a:extLst>
              <a:ext uri="{FF2B5EF4-FFF2-40B4-BE49-F238E27FC236}">
                <a16:creationId xmlns:a16="http://schemas.microsoft.com/office/drawing/2014/main" id="{FAA1105A-E4CE-7E39-0307-7DE9491CC2C0}"/>
              </a:ext>
            </a:extLst>
          </p:cNvPr>
          <p:cNvSpPr txBox="1">
            <a:spLocks/>
          </p:cNvSpPr>
          <p:nvPr/>
        </p:nvSpPr>
        <p:spPr>
          <a:xfrm>
            <a:off x="2826357" y="2563967"/>
            <a:ext cx="1501743" cy="174882"/>
          </a:xfrm>
          <a:prstGeom prst="rect">
            <a:avLst/>
          </a:prstGeom>
          <a:solidFill>
            <a:schemeClr val="bg1"/>
          </a:solid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Lab Atmosphere</a:t>
            </a:r>
          </a:p>
        </p:txBody>
      </p:sp>
      <p:sp>
        <p:nvSpPr>
          <p:cNvPr id="14" name="부제목 2">
            <a:extLst>
              <a:ext uri="{FF2B5EF4-FFF2-40B4-BE49-F238E27FC236}">
                <a16:creationId xmlns:a16="http://schemas.microsoft.com/office/drawing/2014/main" id="{7697DA9F-63AB-5F3E-A644-590425D9F23F}"/>
              </a:ext>
            </a:extLst>
          </p:cNvPr>
          <p:cNvSpPr txBox="1">
            <a:spLocks/>
          </p:cNvSpPr>
          <p:nvPr/>
        </p:nvSpPr>
        <p:spPr>
          <a:xfrm>
            <a:off x="4641182" y="3400256"/>
            <a:ext cx="1222744" cy="218279"/>
          </a:xfrm>
          <a:prstGeom prst="rect">
            <a:avLst/>
          </a:prstGeom>
          <a:solidFill>
            <a:schemeClr val="bg1"/>
          </a:solid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Lecturing Ability</a:t>
            </a:r>
          </a:p>
        </p:txBody>
      </p:sp>
      <p:sp>
        <p:nvSpPr>
          <p:cNvPr id="15" name="부제목 2">
            <a:extLst>
              <a:ext uri="{FF2B5EF4-FFF2-40B4-BE49-F238E27FC236}">
                <a16:creationId xmlns:a16="http://schemas.microsoft.com/office/drawing/2014/main" id="{CD3F3C05-2F93-5FF1-9D59-A336B1BAD2D2}"/>
              </a:ext>
            </a:extLst>
          </p:cNvPr>
          <p:cNvSpPr txBox="1">
            <a:spLocks/>
          </p:cNvSpPr>
          <p:nvPr/>
        </p:nvSpPr>
        <p:spPr>
          <a:xfrm>
            <a:off x="3776662" y="5037834"/>
            <a:ext cx="1376801" cy="137499"/>
          </a:xfrm>
          <a:prstGeom prst="rect">
            <a:avLst/>
          </a:prstGeom>
          <a:solidFill>
            <a:schemeClr val="bg1"/>
          </a:solid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Thesis supervision</a:t>
            </a:r>
          </a:p>
        </p:txBody>
      </p:sp>
      <p:sp>
        <p:nvSpPr>
          <p:cNvPr id="16" name="부제목 2">
            <a:extLst>
              <a:ext uri="{FF2B5EF4-FFF2-40B4-BE49-F238E27FC236}">
                <a16:creationId xmlns:a16="http://schemas.microsoft.com/office/drawing/2014/main" id="{41D22692-71D2-5584-7E58-3998DCDB966C}"/>
              </a:ext>
            </a:extLst>
          </p:cNvPr>
          <p:cNvSpPr txBox="1">
            <a:spLocks/>
          </p:cNvSpPr>
          <p:nvPr/>
        </p:nvSpPr>
        <p:spPr>
          <a:xfrm>
            <a:off x="2126641" y="5045091"/>
            <a:ext cx="1376801" cy="252161"/>
          </a:xfrm>
          <a:prstGeom prst="rect">
            <a:avLst/>
          </a:prstGeom>
          <a:solidFill>
            <a:schemeClr val="bg1"/>
          </a:solid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Actual Wages</a:t>
            </a:r>
          </a:p>
        </p:txBody>
      </p:sp>
      <p:sp>
        <p:nvSpPr>
          <p:cNvPr id="17" name="부제목 2">
            <a:extLst>
              <a:ext uri="{FF2B5EF4-FFF2-40B4-BE49-F238E27FC236}">
                <a16:creationId xmlns:a16="http://schemas.microsoft.com/office/drawing/2014/main" id="{1DC3C48A-7DEE-EECA-AA37-4ECF5C6271B4}"/>
              </a:ext>
            </a:extLst>
          </p:cNvPr>
          <p:cNvSpPr txBox="1">
            <a:spLocks/>
          </p:cNvSpPr>
          <p:nvPr/>
        </p:nvSpPr>
        <p:spPr>
          <a:xfrm>
            <a:off x="1594732" y="3428770"/>
            <a:ext cx="806787" cy="302360"/>
          </a:xfrm>
          <a:prstGeom prst="rect">
            <a:avLst/>
          </a:prstGeom>
          <a:solidFill>
            <a:schemeClr val="bg1"/>
          </a:solidFill>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Character</a:t>
            </a:r>
          </a:p>
        </p:txBody>
      </p:sp>
      <p:sp>
        <p:nvSpPr>
          <p:cNvPr id="18" name="직사각형 17">
            <a:extLst>
              <a:ext uri="{FF2B5EF4-FFF2-40B4-BE49-F238E27FC236}">
                <a16:creationId xmlns:a16="http://schemas.microsoft.com/office/drawing/2014/main" id="{B4A5AF1F-2DA7-61C5-FB51-EB5593C2A0C8}"/>
              </a:ext>
            </a:extLst>
          </p:cNvPr>
          <p:cNvSpPr/>
          <p:nvPr/>
        </p:nvSpPr>
        <p:spPr>
          <a:xfrm>
            <a:off x="4645161" y="2504354"/>
            <a:ext cx="104687" cy="1037959"/>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부제목 2">
            <a:extLst>
              <a:ext uri="{FF2B5EF4-FFF2-40B4-BE49-F238E27FC236}">
                <a16:creationId xmlns:a16="http://schemas.microsoft.com/office/drawing/2014/main" id="{88C02A12-97B1-6974-5EA0-5A5947599CB7}"/>
              </a:ext>
            </a:extLst>
          </p:cNvPr>
          <p:cNvSpPr txBox="1">
            <a:spLocks/>
          </p:cNvSpPr>
          <p:nvPr/>
        </p:nvSpPr>
        <p:spPr>
          <a:xfrm>
            <a:off x="2435611" y="5439030"/>
            <a:ext cx="2011560"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err="1">
                <a:solidFill>
                  <a:schemeClr val="accent6">
                    <a:lumMod val="75000"/>
                  </a:schemeClr>
                </a:solidFill>
                <a:latin typeface="G마켓 산스 TTF Bold" panose="02000000000000000000" pitchFamily="2" charset="-127"/>
                <a:ea typeface="G마켓 산스 TTF Bold" panose="02000000000000000000" pitchFamily="2" charset="-127"/>
              </a:rPr>
              <a:t>PhD.KIM</a:t>
            </a:r>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 NET</a:t>
            </a:r>
          </a:p>
        </p:txBody>
      </p:sp>
      <p:sp>
        <p:nvSpPr>
          <p:cNvPr id="22" name="부제목 2">
            <a:extLst>
              <a:ext uri="{FF2B5EF4-FFF2-40B4-BE49-F238E27FC236}">
                <a16:creationId xmlns:a16="http://schemas.microsoft.com/office/drawing/2014/main" id="{3E108593-24AE-8CD0-7C91-BF2B05753944}"/>
              </a:ext>
            </a:extLst>
          </p:cNvPr>
          <p:cNvSpPr txBox="1">
            <a:spLocks/>
          </p:cNvSpPr>
          <p:nvPr/>
        </p:nvSpPr>
        <p:spPr>
          <a:xfrm>
            <a:off x="7148286" y="5439030"/>
            <a:ext cx="3803702" cy="35678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RATE MY PROFESSORS</a:t>
            </a:r>
          </a:p>
        </p:txBody>
      </p:sp>
      <p:sp>
        <p:nvSpPr>
          <p:cNvPr id="23" name="직사각형 22">
            <a:extLst>
              <a:ext uri="{FF2B5EF4-FFF2-40B4-BE49-F238E27FC236}">
                <a16:creationId xmlns:a16="http://schemas.microsoft.com/office/drawing/2014/main" id="{2DC2C00D-87BD-1807-A8C0-15155F56EAEB}"/>
              </a:ext>
            </a:extLst>
          </p:cNvPr>
          <p:cNvSpPr/>
          <p:nvPr/>
        </p:nvSpPr>
        <p:spPr>
          <a:xfrm>
            <a:off x="1098484" y="2439034"/>
            <a:ext cx="10467785" cy="2792893"/>
          </a:xfrm>
          <a:prstGeom prst="rect">
            <a:avLst/>
          </a:prstGeom>
          <a:solidFill>
            <a:schemeClr val="bg1">
              <a:alpha val="87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부제목 2">
            <a:extLst>
              <a:ext uri="{FF2B5EF4-FFF2-40B4-BE49-F238E27FC236}">
                <a16:creationId xmlns:a16="http://schemas.microsoft.com/office/drawing/2014/main" id="{6222B01F-5BD6-C23B-92DA-BBDFBACAC37B}"/>
              </a:ext>
            </a:extLst>
          </p:cNvPr>
          <p:cNvSpPr txBox="1">
            <a:spLocks/>
          </p:cNvSpPr>
          <p:nvPr/>
        </p:nvSpPr>
        <p:spPr>
          <a:xfrm>
            <a:off x="1241261" y="3464609"/>
            <a:ext cx="4571866" cy="887256"/>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600" b="1" dirty="0">
                <a:latin typeface="G마켓 산스 TTF Bold" panose="02000000000000000000" pitchFamily="2" charset="-127"/>
                <a:ea typeface="G마켓 산스 TTF Bold" panose="02000000000000000000" pitchFamily="2" charset="-127"/>
              </a:rPr>
              <a:t>Sharing sensitive areas such as character and labor costs rather than professors' research areas</a:t>
            </a:r>
          </a:p>
        </p:txBody>
      </p:sp>
      <p:sp>
        <p:nvSpPr>
          <p:cNvPr id="25" name="부제목 2">
            <a:extLst>
              <a:ext uri="{FF2B5EF4-FFF2-40B4-BE49-F238E27FC236}">
                <a16:creationId xmlns:a16="http://schemas.microsoft.com/office/drawing/2014/main" id="{908EB5D6-FBDF-075B-8C8B-72A1BC97E149}"/>
              </a:ext>
            </a:extLst>
          </p:cNvPr>
          <p:cNvSpPr txBox="1">
            <a:spLocks/>
          </p:cNvSpPr>
          <p:nvPr/>
        </p:nvSpPr>
        <p:spPr>
          <a:xfrm>
            <a:off x="6722373" y="3624264"/>
            <a:ext cx="4177853" cy="63992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600" b="1" dirty="0">
                <a:latin typeface="G마켓 산스 TTF Bold" panose="02000000000000000000" pitchFamily="2" charset="-127"/>
                <a:ea typeface="G마켓 산스 TTF Bold" panose="02000000000000000000" pitchFamily="2" charset="-127"/>
              </a:rPr>
              <a:t>Evaluation of undergraduate classes is key content</a:t>
            </a:r>
          </a:p>
        </p:txBody>
      </p:sp>
    </p:spTree>
    <p:extLst>
      <p:ext uri="{BB962C8B-B14F-4D97-AF65-F5344CB8AC3E}">
        <p14:creationId xmlns:p14="http://schemas.microsoft.com/office/powerpoint/2010/main" val="295672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3. Problem Statement</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sp>
        <p:nvSpPr>
          <p:cNvPr id="14" name="TextBox 13">
            <a:extLst>
              <a:ext uri="{FF2B5EF4-FFF2-40B4-BE49-F238E27FC236}">
                <a16:creationId xmlns:a16="http://schemas.microsoft.com/office/drawing/2014/main" id="{E50E88F5-9648-4A71-63F7-215365C1B591}"/>
              </a:ext>
            </a:extLst>
          </p:cNvPr>
          <p:cNvSpPr txBox="1"/>
          <p:nvPr/>
        </p:nvSpPr>
        <p:spPr>
          <a:xfrm>
            <a:off x="1485813" y="3444656"/>
            <a:ext cx="3415559" cy="523220"/>
          </a:xfrm>
          <a:prstGeom prst="rect">
            <a:avLst/>
          </a:prstGeom>
          <a:noFill/>
        </p:spPr>
        <p:txBody>
          <a:bodyPr wrap="square">
            <a:spAutoFit/>
          </a:bodyPr>
          <a:lstStyle/>
          <a:p>
            <a:pPr algn="ctr"/>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Difficulty in understanding professors’ research areas</a:t>
            </a:r>
          </a:p>
        </p:txBody>
      </p:sp>
      <p:sp>
        <p:nvSpPr>
          <p:cNvPr id="16" name="TextBox 15">
            <a:extLst>
              <a:ext uri="{FF2B5EF4-FFF2-40B4-BE49-F238E27FC236}">
                <a16:creationId xmlns:a16="http://schemas.microsoft.com/office/drawing/2014/main" id="{35D0AD65-127B-32C9-4B7B-9DA8635B010A}"/>
              </a:ext>
            </a:extLst>
          </p:cNvPr>
          <p:cNvSpPr txBox="1"/>
          <p:nvPr/>
        </p:nvSpPr>
        <p:spPr>
          <a:xfrm>
            <a:off x="7290627" y="3444656"/>
            <a:ext cx="3714995" cy="523220"/>
          </a:xfrm>
          <a:prstGeom prst="rect">
            <a:avLst/>
          </a:prstGeom>
          <a:noFill/>
        </p:spPr>
        <p:txBody>
          <a:bodyPr wrap="square">
            <a:spAutoFit/>
          </a:bodyPr>
          <a:lstStyle/>
          <a:p>
            <a:pPr algn="ctr"/>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Limited access to professors </a:t>
            </a:r>
          </a:p>
          <a:p>
            <a:pPr algn="ctr"/>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outside of one’s department</a:t>
            </a:r>
          </a:p>
        </p:txBody>
      </p:sp>
      <p:sp>
        <p:nvSpPr>
          <p:cNvPr id="18" name="TextBox 17">
            <a:extLst>
              <a:ext uri="{FF2B5EF4-FFF2-40B4-BE49-F238E27FC236}">
                <a16:creationId xmlns:a16="http://schemas.microsoft.com/office/drawing/2014/main" id="{1A0ED57F-08B4-D406-A13D-54D824403C1A}"/>
              </a:ext>
            </a:extLst>
          </p:cNvPr>
          <p:cNvSpPr txBox="1"/>
          <p:nvPr/>
        </p:nvSpPr>
        <p:spPr>
          <a:xfrm>
            <a:off x="4225008" y="5691699"/>
            <a:ext cx="3741983" cy="523220"/>
          </a:xfrm>
          <a:prstGeom prst="rect">
            <a:avLst/>
          </a:prstGeom>
          <a:noFill/>
        </p:spPr>
        <p:txBody>
          <a:bodyPr wrap="square">
            <a:spAutoFit/>
          </a:bodyPr>
          <a:lstStyle/>
          <a:p>
            <a:pPr algn="ctr"/>
            <a:r>
              <a:rPr lang="en-US" altLang="ko-KR" sz="1400" b="1" dirty="0">
                <a:solidFill>
                  <a:schemeClr val="accent6">
                    <a:lumMod val="75000"/>
                  </a:schemeClr>
                </a:solidFill>
                <a:latin typeface="G마켓 산스 TTF Bold" panose="02000000000000000000" pitchFamily="2" charset="-127"/>
                <a:ea typeface="G마켓 산스 TTF Bold" panose="02000000000000000000" pitchFamily="2" charset="-127"/>
              </a:rPr>
              <a:t>Need for specific research area information beyond general topics</a:t>
            </a:r>
          </a:p>
        </p:txBody>
      </p:sp>
      <p:pic>
        <p:nvPicPr>
          <p:cNvPr id="21" name="그림 20">
            <a:extLst>
              <a:ext uri="{FF2B5EF4-FFF2-40B4-BE49-F238E27FC236}">
                <a16:creationId xmlns:a16="http://schemas.microsoft.com/office/drawing/2014/main" id="{E6BF06FA-5929-89AF-7417-3C2A275832E3}"/>
              </a:ext>
            </a:extLst>
          </p:cNvPr>
          <p:cNvPicPr>
            <a:picLocks noChangeAspect="1"/>
          </p:cNvPicPr>
          <p:nvPr/>
        </p:nvPicPr>
        <p:blipFill>
          <a:blip r:embed="rId3"/>
          <a:srcRect t="7409"/>
          <a:stretch/>
        </p:blipFill>
        <p:spPr>
          <a:xfrm>
            <a:off x="8710583" y="2560794"/>
            <a:ext cx="1831643" cy="416316"/>
          </a:xfrm>
          <a:prstGeom prst="rect">
            <a:avLst/>
          </a:prstGeom>
        </p:spPr>
      </p:pic>
      <p:pic>
        <p:nvPicPr>
          <p:cNvPr id="25" name="그래픽 24" descr="프레젠테이션 막대형 차트 단색으로 채워진">
            <a:extLst>
              <a:ext uri="{FF2B5EF4-FFF2-40B4-BE49-F238E27FC236}">
                <a16:creationId xmlns:a16="http://schemas.microsoft.com/office/drawing/2014/main" id="{1E4CA56E-297C-AD8B-10AA-DCBA3D5BF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9774" y="2222984"/>
            <a:ext cx="938992" cy="938992"/>
          </a:xfrm>
          <a:prstGeom prst="rect">
            <a:avLst/>
          </a:prstGeom>
        </p:spPr>
      </p:pic>
      <p:pic>
        <p:nvPicPr>
          <p:cNvPr id="23" name="그래픽 22" descr="남성 교수 윤곽선">
            <a:extLst>
              <a:ext uri="{FF2B5EF4-FFF2-40B4-BE49-F238E27FC236}">
                <a16:creationId xmlns:a16="http://schemas.microsoft.com/office/drawing/2014/main" id="{42AF2F71-B49A-3C12-6A67-EC6304C0CA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4681" y="2285184"/>
            <a:ext cx="929876" cy="929876"/>
          </a:xfrm>
          <a:prstGeom prst="rect">
            <a:avLst/>
          </a:prstGeom>
        </p:spPr>
      </p:pic>
      <p:pic>
        <p:nvPicPr>
          <p:cNvPr id="27" name="그래픽 26" descr="여성 과학자 윤곽선">
            <a:extLst>
              <a:ext uri="{FF2B5EF4-FFF2-40B4-BE49-F238E27FC236}">
                <a16:creationId xmlns:a16="http://schemas.microsoft.com/office/drawing/2014/main" id="{B0B52128-8567-8657-8E04-1ED52679F7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54377" y="2364623"/>
            <a:ext cx="914400" cy="914400"/>
          </a:xfrm>
          <a:prstGeom prst="rect">
            <a:avLst/>
          </a:prstGeom>
        </p:spPr>
      </p:pic>
      <p:sp>
        <p:nvSpPr>
          <p:cNvPr id="28" name="부제목 2">
            <a:extLst>
              <a:ext uri="{FF2B5EF4-FFF2-40B4-BE49-F238E27FC236}">
                <a16:creationId xmlns:a16="http://schemas.microsoft.com/office/drawing/2014/main" id="{1B343B8E-1AC0-329E-CA5E-13BBB7FD3008}"/>
              </a:ext>
            </a:extLst>
          </p:cNvPr>
          <p:cNvSpPr txBox="1">
            <a:spLocks/>
          </p:cNvSpPr>
          <p:nvPr/>
        </p:nvSpPr>
        <p:spPr>
          <a:xfrm>
            <a:off x="1177356" y="1849539"/>
            <a:ext cx="4612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1</a:t>
            </a:r>
          </a:p>
        </p:txBody>
      </p:sp>
      <p:sp>
        <p:nvSpPr>
          <p:cNvPr id="29" name="부제목 2">
            <a:extLst>
              <a:ext uri="{FF2B5EF4-FFF2-40B4-BE49-F238E27FC236}">
                <a16:creationId xmlns:a16="http://schemas.microsoft.com/office/drawing/2014/main" id="{91AF9084-C1B6-58A7-63A3-F4E8AD54F968}"/>
              </a:ext>
            </a:extLst>
          </p:cNvPr>
          <p:cNvSpPr txBox="1">
            <a:spLocks/>
          </p:cNvSpPr>
          <p:nvPr/>
        </p:nvSpPr>
        <p:spPr>
          <a:xfrm>
            <a:off x="7134705" y="1849539"/>
            <a:ext cx="4612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2</a:t>
            </a:r>
          </a:p>
        </p:txBody>
      </p:sp>
      <p:sp>
        <p:nvSpPr>
          <p:cNvPr id="30" name="부제목 2">
            <a:extLst>
              <a:ext uri="{FF2B5EF4-FFF2-40B4-BE49-F238E27FC236}">
                <a16:creationId xmlns:a16="http://schemas.microsoft.com/office/drawing/2014/main" id="{25EBE7B7-E0C4-21B7-9ECF-38344BCBE1B9}"/>
              </a:ext>
            </a:extLst>
          </p:cNvPr>
          <p:cNvSpPr txBox="1">
            <a:spLocks/>
          </p:cNvSpPr>
          <p:nvPr/>
        </p:nvSpPr>
        <p:spPr>
          <a:xfrm>
            <a:off x="3911577" y="4311665"/>
            <a:ext cx="46120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800" b="1" dirty="0">
                <a:solidFill>
                  <a:schemeClr val="accent6">
                    <a:lumMod val="75000"/>
                  </a:schemeClr>
                </a:solidFill>
                <a:latin typeface="G마켓 산스 TTF Bold" panose="02000000000000000000" pitchFamily="2" charset="-127"/>
                <a:ea typeface="G마켓 산스 TTF Bold" panose="02000000000000000000" pitchFamily="2" charset="-127"/>
              </a:rPr>
              <a:t>3</a:t>
            </a:r>
          </a:p>
        </p:txBody>
      </p:sp>
      <p:pic>
        <p:nvPicPr>
          <p:cNvPr id="1026" name="Picture 2" descr="2 Schematic diagram of classification of AI | Download Scientific Diagram">
            <a:extLst>
              <a:ext uri="{FF2B5EF4-FFF2-40B4-BE49-F238E27FC236}">
                <a16:creationId xmlns:a16="http://schemas.microsoft.com/office/drawing/2014/main" id="{A13FDE28-C659-39E1-BF0D-A49B402855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372" y="4378989"/>
            <a:ext cx="2085410" cy="1271107"/>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18">
            <a:extLst>
              <a:ext uri="{FF2B5EF4-FFF2-40B4-BE49-F238E27FC236}">
                <a16:creationId xmlns:a16="http://schemas.microsoft.com/office/drawing/2014/main" id="{F4D83D15-2119-B9AB-4336-B4537BB1C4A1}"/>
              </a:ext>
            </a:extLst>
          </p:cNvPr>
          <p:cNvPicPr>
            <a:picLocks noChangeAspect="1"/>
          </p:cNvPicPr>
          <p:nvPr/>
        </p:nvPicPr>
        <p:blipFill>
          <a:blip r:embed="rId11"/>
          <a:stretch>
            <a:fillRect/>
          </a:stretch>
        </p:blipFill>
        <p:spPr>
          <a:xfrm>
            <a:off x="7631448" y="2847144"/>
            <a:ext cx="2158270" cy="416316"/>
          </a:xfrm>
          <a:prstGeom prst="rect">
            <a:avLst/>
          </a:prstGeom>
        </p:spPr>
      </p:pic>
      <p:pic>
        <p:nvPicPr>
          <p:cNvPr id="20" name="그림 19">
            <a:extLst>
              <a:ext uri="{FF2B5EF4-FFF2-40B4-BE49-F238E27FC236}">
                <a16:creationId xmlns:a16="http://schemas.microsoft.com/office/drawing/2014/main" id="{FDB7CB14-F249-8963-0B60-E08F2DC994AB}"/>
              </a:ext>
            </a:extLst>
          </p:cNvPr>
          <p:cNvPicPr>
            <a:picLocks noChangeAspect="1"/>
          </p:cNvPicPr>
          <p:nvPr/>
        </p:nvPicPr>
        <p:blipFill>
          <a:blip r:embed="rId12"/>
          <a:stretch>
            <a:fillRect/>
          </a:stretch>
        </p:blipFill>
        <p:spPr>
          <a:xfrm>
            <a:off x="7489899" y="2349218"/>
            <a:ext cx="1906841" cy="370501"/>
          </a:xfrm>
          <a:prstGeom prst="rect">
            <a:avLst/>
          </a:prstGeom>
        </p:spPr>
      </p:pic>
      <p:sp>
        <p:nvSpPr>
          <p:cNvPr id="31" name="직사각형 30">
            <a:extLst>
              <a:ext uri="{FF2B5EF4-FFF2-40B4-BE49-F238E27FC236}">
                <a16:creationId xmlns:a16="http://schemas.microsoft.com/office/drawing/2014/main" id="{BB927650-DBFE-4A1C-F621-DCADA2DDA638}"/>
              </a:ext>
            </a:extLst>
          </p:cNvPr>
          <p:cNvSpPr/>
          <p:nvPr/>
        </p:nvSpPr>
        <p:spPr>
          <a:xfrm>
            <a:off x="1062537" y="1735647"/>
            <a:ext cx="10467785" cy="4479271"/>
          </a:xfrm>
          <a:prstGeom prst="rect">
            <a:avLst/>
          </a:prstGeom>
          <a:solidFill>
            <a:schemeClr val="bg1">
              <a:alpha val="87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32DD9921-4FB3-3C2C-C8C0-D4F04168687A}"/>
              </a:ext>
            </a:extLst>
          </p:cNvPr>
          <p:cNvSpPr txBox="1"/>
          <p:nvPr/>
        </p:nvSpPr>
        <p:spPr>
          <a:xfrm>
            <a:off x="1845570" y="3248627"/>
            <a:ext cx="8500859" cy="1200329"/>
          </a:xfrm>
          <a:prstGeom prst="rect">
            <a:avLst/>
          </a:prstGeom>
          <a:noFill/>
        </p:spPr>
        <p:txBody>
          <a:bodyPr wrap="square">
            <a:spAutoFit/>
          </a:bodyPr>
          <a:lstStyle/>
          <a:p>
            <a:pPr algn="ctr"/>
            <a:r>
              <a:rPr lang="en-US" altLang="ko-KR" sz="2400" b="1" dirty="0">
                <a:latin typeface="G마켓 산스 TTF Bold" panose="02000000000000000000" pitchFamily="2" charset="-127"/>
                <a:ea typeface="G마켓 산스 TTF Bold" panose="02000000000000000000" pitchFamily="2" charset="-127"/>
              </a:rPr>
              <a:t>Develop a program that analyzes the professor’s published papers to effectively identify the research areas of professor!</a:t>
            </a:r>
          </a:p>
        </p:txBody>
      </p:sp>
    </p:spTree>
    <p:extLst>
      <p:ext uri="{BB962C8B-B14F-4D97-AF65-F5344CB8AC3E}">
        <p14:creationId xmlns:p14="http://schemas.microsoft.com/office/powerpoint/2010/main" val="372747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A6BA75-0531-5750-CECF-5D8CC969BFD6}"/>
              </a:ext>
            </a:extLst>
          </p:cNvPr>
          <p:cNvSpPr>
            <a:spLocks noGrp="1" noRot="1" noMove="1" noResize="1" noEditPoints="1" noAdjustHandles="1" noChangeArrowheads="1" noChangeShapeType="1"/>
          </p:cNvSpPr>
          <p:nvPr/>
        </p:nvSpPr>
        <p:spPr>
          <a:xfrm>
            <a:off x="300879" y="299198"/>
            <a:ext cx="11590243" cy="6259605"/>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부제목 2">
            <a:extLst>
              <a:ext uri="{FF2B5EF4-FFF2-40B4-BE49-F238E27FC236}">
                <a16:creationId xmlns:a16="http://schemas.microsoft.com/office/drawing/2014/main" id="{20235405-10BE-3C32-7B3E-38BE2D15B8E9}"/>
              </a:ext>
            </a:extLst>
          </p:cNvPr>
          <p:cNvSpPr>
            <a:spLocks noGrp="1"/>
          </p:cNvSpPr>
          <p:nvPr>
            <p:ph type="subTitle" idx="1"/>
          </p:nvPr>
        </p:nvSpPr>
        <p:spPr>
          <a:xfrm>
            <a:off x="5671673" y="6241244"/>
            <a:ext cx="6084047" cy="372577"/>
          </a:xfrm>
        </p:spPr>
        <p:txBody>
          <a:bodyPr>
            <a:normAutofit/>
          </a:bodyPr>
          <a:lstStyle/>
          <a:p>
            <a:pPr algn="r"/>
            <a:r>
              <a:rPr lang="en-US" altLang="ko-KR" sz="1200" dirty="0">
                <a:solidFill>
                  <a:schemeClr val="accent6">
                    <a:lumMod val="75000"/>
                  </a:schemeClr>
                </a:solidFill>
                <a:latin typeface="G마켓 산스 TTF Bold" panose="02000000000000000000" pitchFamily="2" charset="-127"/>
                <a:ea typeface="G마켓 산스 TTF Bold" panose="02000000000000000000" pitchFamily="2" charset="-127"/>
              </a:rPr>
              <a:t>Team J (Last Lap) </a:t>
            </a:r>
            <a:r>
              <a:rPr lang="ko-KR" altLang="en-US" sz="1200" dirty="0">
                <a:solidFill>
                  <a:schemeClr val="accent6">
                    <a:lumMod val="75000"/>
                  </a:schemeClr>
                </a:solidFill>
                <a:latin typeface="G마켓 산스 TTF Bold" panose="02000000000000000000" pitchFamily="2" charset="-127"/>
                <a:ea typeface="G마켓 산스 TTF Bold" panose="02000000000000000000" pitchFamily="2" charset="-127"/>
              </a:rPr>
              <a:t>김현진 송민석 장민석 조재희</a:t>
            </a:r>
          </a:p>
        </p:txBody>
      </p:sp>
      <p:sp>
        <p:nvSpPr>
          <p:cNvPr id="5" name="직사각형 4">
            <a:extLst>
              <a:ext uri="{FF2B5EF4-FFF2-40B4-BE49-F238E27FC236}">
                <a16:creationId xmlns:a16="http://schemas.microsoft.com/office/drawing/2014/main" id="{BFB8B008-4871-32A9-57CD-E943A1C29D4E}"/>
              </a:ext>
            </a:extLst>
          </p:cNvPr>
          <p:cNvSpPr/>
          <p:nvPr/>
        </p:nvSpPr>
        <p:spPr>
          <a:xfrm>
            <a:off x="4605140" y="1104601"/>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just"/>
            <a:endParaRPr lang="en-US" altLang="ko-KR" sz="5400" b="1" cap="none" spc="0" dirty="0">
              <a:ln/>
              <a:solidFill>
                <a:schemeClr val="accent6">
                  <a:lumMod val="75000"/>
                </a:schemeClr>
              </a:solidFill>
              <a:effectLst/>
            </a:endParaRPr>
          </a:p>
        </p:txBody>
      </p:sp>
      <p:sp>
        <p:nvSpPr>
          <p:cNvPr id="2" name="부제목 2">
            <a:extLst>
              <a:ext uri="{FF2B5EF4-FFF2-40B4-BE49-F238E27FC236}">
                <a16:creationId xmlns:a16="http://schemas.microsoft.com/office/drawing/2014/main" id="{DDD089F2-B0BA-2DEB-BCC7-4414E651473B}"/>
              </a:ext>
            </a:extLst>
          </p:cNvPr>
          <p:cNvSpPr txBox="1">
            <a:spLocks/>
          </p:cNvSpPr>
          <p:nvPr/>
        </p:nvSpPr>
        <p:spPr>
          <a:xfrm>
            <a:off x="641246" y="731417"/>
            <a:ext cx="7927788"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4400" b="1" dirty="0">
                <a:solidFill>
                  <a:schemeClr val="accent6">
                    <a:lumMod val="75000"/>
                  </a:schemeClr>
                </a:solidFill>
                <a:latin typeface="G마켓 산스 TTF Bold" panose="02000000000000000000" pitchFamily="2" charset="-127"/>
                <a:ea typeface="G마켓 산스 TTF Bold" panose="02000000000000000000" pitchFamily="2" charset="-127"/>
              </a:rPr>
              <a:t>4. Proposed Solution</a:t>
            </a:r>
          </a:p>
        </p:txBody>
      </p:sp>
      <p:cxnSp>
        <p:nvCxnSpPr>
          <p:cNvPr id="7" name="직선 연결선 6">
            <a:extLst>
              <a:ext uri="{FF2B5EF4-FFF2-40B4-BE49-F238E27FC236}">
                <a16:creationId xmlns:a16="http://schemas.microsoft.com/office/drawing/2014/main" id="{432CBF46-3162-255B-DBF6-B5F551DED06C}"/>
              </a:ext>
            </a:extLst>
          </p:cNvPr>
          <p:cNvCxnSpPr>
            <a:cxnSpLocks/>
          </p:cNvCxnSpPr>
          <p:nvPr/>
        </p:nvCxnSpPr>
        <p:spPr>
          <a:xfrm>
            <a:off x="862108" y="1559298"/>
            <a:ext cx="10467785" cy="0"/>
          </a:xfrm>
          <a:prstGeom prst="line">
            <a:avLst/>
          </a:prstGeom>
          <a:ln w="28575">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부제목 2">
            <a:extLst>
              <a:ext uri="{FF2B5EF4-FFF2-40B4-BE49-F238E27FC236}">
                <a16:creationId xmlns:a16="http://schemas.microsoft.com/office/drawing/2014/main" id="{8CF8C523-8645-98E1-696C-84FB21933DFE}"/>
              </a:ext>
            </a:extLst>
          </p:cNvPr>
          <p:cNvSpPr txBox="1">
            <a:spLocks/>
          </p:cNvSpPr>
          <p:nvPr/>
        </p:nvSpPr>
        <p:spPr>
          <a:xfrm>
            <a:off x="443482" y="6241244"/>
            <a:ext cx="5270023"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200" b="1" dirty="0">
                <a:solidFill>
                  <a:schemeClr val="accent6">
                    <a:lumMod val="75000"/>
                  </a:schemeClr>
                </a:solidFill>
                <a:latin typeface="G마켓 산스 TTF Bold" panose="02000000000000000000" pitchFamily="2" charset="-127"/>
                <a:ea typeface="G마켓 산스 TTF Bold" panose="02000000000000000000" pitchFamily="2" charset="-127"/>
              </a:rPr>
              <a:t>2024-Fall Capstone Design Project</a:t>
            </a:r>
          </a:p>
        </p:txBody>
      </p:sp>
      <p:grpSp>
        <p:nvGrpSpPr>
          <p:cNvPr id="13" name="그룹 12">
            <a:extLst>
              <a:ext uri="{FF2B5EF4-FFF2-40B4-BE49-F238E27FC236}">
                <a16:creationId xmlns:a16="http://schemas.microsoft.com/office/drawing/2014/main" id="{27B6E6D7-1F1F-CD51-13E5-56284FA57438}"/>
              </a:ext>
            </a:extLst>
          </p:cNvPr>
          <p:cNvGrpSpPr>
            <a:grpSpLocks noChangeAspect="1"/>
          </p:cNvGrpSpPr>
          <p:nvPr/>
        </p:nvGrpSpPr>
        <p:grpSpPr>
          <a:xfrm>
            <a:off x="2947564" y="2152323"/>
            <a:ext cx="6216271" cy="3255065"/>
            <a:chOff x="2796247" y="2450131"/>
            <a:chExt cx="4961957" cy="2598261"/>
          </a:xfrm>
        </p:grpSpPr>
        <p:pic>
          <p:nvPicPr>
            <p:cNvPr id="6" name="그림 5">
              <a:extLst>
                <a:ext uri="{FF2B5EF4-FFF2-40B4-BE49-F238E27FC236}">
                  <a16:creationId xmlns:a16="http://schemas.microsoft.com/office/drawing/2014/main" id="{A080D48B-F787-D1C4-02BF-363E63B98518}"/>
                </a:ext>
              </a:extLst>
            </p:cNvPr>
            <p:cNvPicPr>
              <a:picLocks noChangeAspect="1"/>
            </p:cNvPicPr>
            <p:nvPr/>
          </p:nvPicPr>
          <p:blipFill rotWithShape="1">
            <a:blip r:embed="rId3"/>
            <a:stretch>
              <a:fillRect/>
            </a:stretch>
          </p:blipFill>
          <p:spPr>
            <a:xfrm>
              <a:off x="2796247" y="2450131"/>
              <a:ext cx="4961957" cy="2598261"/>
            </a:xfrm>
            <a:prstGeom prst="rect">
              <a:avLst/>
            </a:prstGeom>
          </p:spPr>
        </p:pic>
        <p:sp>
          <p:nvSpPr>
            <p:cNvPr id="11" name="직사각형 10">
              <a:extLst>
                <a:ext uri="{FF2B5EF4-FFF2-40B4-BE49-F238E27FC236}">
                  <a16:creationId xmlns:a16="http://schemas.microsoft.com/office/drawing/2014/main" id="{928B7FBA-FEC0-3138-5C25-AD8B26690A42}"/>
                </a:ext>
              </a:extLst>
            </p:cNvPr>
            <p:cNvSpPr/>
            <p:nvPr/>
          </p:nvSpPr>
          <p:spPr>
            <a:xfrm>
              <a:off x="6920753" y="4703482"/>
              <a:ext cx="735851" cy="286871"/>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부제목 2">
            <a:extLst>
              <a:ext uri="{FF2B5EF4-FFF2-40B4-BE49-F238E27FC236}">
                <a16:creationId xmlns:a16="http://schemas.microsoft.com/office/drawing/2014/main" id="{35DD8061-8484-9E87-F796-9F8038DE3254}"/>
              </a:ext>
            </a:extLst>
          </p:cNvPr>
          <p:cNvSpPr txBox="1">
            <a:spLocks/>
          </p:cNvSpPr>
          <p:nvPr/>
        </p:nvSpPr>
        <p:spPr>
          <a:xfrm>
            <a:off x="5839662" y="3963403"/>
            <a:ext cx="45597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600" b="1" dirty="0">
                <a:solidFill>
                  <a:schemeClr val="accent6">
                    <a:lumMod val="75000"/>
                  </a:schemeClr>
                </a:solidFill>
                <a:latin typeface="G마켓 산스 TTF Bold" panose="02000000000000000000" pitchFamily="2" charset="-127"/>
                <a:ea typeface="G마켓 산스 TTF Bold" panose="02000000000000000000" pitchFamily="2" charset="-127"/>
              </a:rPr>
              <a:t>AI</a:t>
            </a:r>
          </a:p>
        </p:txBody>
      </p:sp>
      <p:pic>
        <p:nvPicPr>
          <p:cNvPr id="10" name="그래픽 9" descr="커서 윤곽선">
            <a:extLst>
              <a:ext uri="{FF2B5EF4-FFF2-40B4-BE49-F238E27FC236}">
                <a16:creationId xmlns:a16="http://schemas.microsoft.com/office/drawing/2014/main" id="{59BEE125-D910-A93A-E343-AC998F36BC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7650" y="4592092"/>
            <a:ext cx="543390" cy="543390"/>
          </a:xfrm>
          <a:prstGeom prst="rect">
            <a:avLst/>
          </a:prstGeom>
        </p:spPr>
      </p:pic>
      <p:grpSp>
        <p:nvGrpSpPr>
          <p:cNvPr id="9" name="그룹 8">
            <a:extLst>
              <a:ext uri="{FF2B5EF4-FFF2-40B4-BE49-F238E27FC236}">
                <a16:creationId xmlns:a16="http://schemas.microsoft.com/office/drawing/2014/main" id="{B2270E43-41AA-9725-DDD3-3BC8367E3FCF}"/>
              </a:ext>
            </a:extLst>
          </p:cNvPr>
          <p:cNvGrpSpPr/>
          <p:nvPr/>
        </p:nvGrpSpPr>
        <p:grpSpPr>
          <a:xfrm>
            <a:off x="2947563" y="2148265"/>
            <a:ext cx="6216271" cy="3255065"/>
            <a:chOff x="2947564" y="2152323"/>
            <a:chExt cx="6216271" cy="3255065"/>
          </a:xfrm>
        </p:grpSpPr>
        <p:grpSp>
          <p:nvGrpSpPr>
            <p:cNvPr id="12" name="그룹 11">
              <a:extLst>
                <a:ext uri="{FF2B5EF4-FFF2-40B4-BE49-F238E27FC236}">
                  <a16:creationId xmlns:a16="http://schemas.microsoft.com/office/drawing/2014/main" id="{902D49C2-9A94-B0E5-23A0-7BA3113EFB8E}"/>
                </a:ext>
              </a:extLst>
            </p:cNvPr>
            <p:cNvGrpSpPr/>
            <p:nvPr/>
          </p:nvGrpSpPr>
          <p:grpSpPr>
            <a:xfrm>
              <a:off x="2947564" y="2152323"/>
              <a:ext cx="6216271" cy="3255065"/>
              <a:chOff x="2947564" y="2152323"/>
              <a:chExt cx="6216271" cy="3255065"/>
            </a:xfrm>
          </p:grpSpPr>
          <p:grpSp>
            <p:nvGrpSpPr>
              <p:cNvPr id="39" name="그룹 38">
                <a:extLst>
                  <a:ext uri="{FF2B5EF4-FFF2-40B4-BE49-F238E27FC236}">
                    <a16:creationId xmlns:a16="http://schemas.microsoft.com/office/drawing/2014/main" id="{5D9025D4-14DB-7DDF-0DB8-79440034EAF7}"/>
                  </a:ext>
                </a:extLst>
              </p:cNvPr>
              <p:cNvGrpSpPr>
                <a:grpSpLocks noChangeAspect="1"/>
              </p:cNvGrpSpPr>
              <p:nvPr/>
            </p:nvGrpSpPr>
            <p:grpSpPr>
              <a:xfrm>
                <a:off x="2947564" y="2152323"/>
                <a:ext cx="6216271" cy="3255065"/>
                <a:chOff x="2796247" y="2450131"/>
                <a:chExt cx="4961957" cy="2598261"/>
              </a:xfrm>
            </p:grpSpPr>
            <p:pic>
              <p:nvPicPr>
                <p:cNvPr id="41" name="그림 40">
                  <a:extLst>
                    <a:ext uri="{FF2B5EF4-FFF2-40B4-BE49-F238E27FC236}">
                      <a16:creationId xmlns:a16="http://schemas.microsoft.com/office/drawing/2014/main" id="{9D44C980-80B6-6A4E-0A25-8432C8A335CF}"/>
                    </a:ext>
                  </a:extLst>
                </p:cNvPr>
                <p:cNvPicPr>
                  <a:picLocks noChangeAspect="1"/>
                </p:cNvPicPr>
                <p:nvPr/>
              </p:nvPicPr>
              <p:blipFill rotWithShape="1">
                <a:blip r:embed="rId3"/>
                <a:stretch>
                  <a:fillRect/>
                </a:stretch>
              </p:blipFill>
              <p:spPr>
                <a:xfrm>
                  <a:off x="2796247" y="2450131"/>
                  <a:ext cx="4961957" cy="2598261"/>
                </a:xfrm>
                <a:prstGeom prst="rect">
                  <a:avLst/>
                </a:prstGeom>
              </p:spPr>
            </p:pic>
            <p:sp>
              <p:nvSpPr>
                <p:cNvPr id="42" name="직사각형 41">
                  <a:extLst>
                    <a:ext uri="{FF2B5EF4-FFF2-40B4-BE49-F238E27FC236}">
                      <a16:creationId xmlns:a16="http://schemas.microsoft.com/office/drawing/2014/main" id="{9D37E01D-90D9-A3BA-6D0B-D1AD6A0546E4}"/>
                    </a:ext>
                  </a:extLst>
                </p:cNvPr>
                <p:cNvSpPr/>
                <p:nvPr/>
              </p:nvSpPr>
              <p:spPr>
                <a:xfrm>
                  <a:off x="6920753" y="4703482"/>
                  <a:ext cx="735851" cy="286871"/>
                </a:xfrm>
                <a:prstGeom prst="rect">
                  <a:avLst/>
                </a:prstGeom>
                <a:solidFill>
                  <a:srgbClr val="0437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직사각형 39">
                <a:extLst>
                  <a:ext uri="{FF2B5EF4-FFF2-40B4-BE49-F238E27FC236}">
                    <a16:creationId xmlns:a16="http://schemas.microsoft.com/office/drawing/2014/main" id="{0F0706EA-CB64-6D25-098C-48913E518C78}"/>
                  </a:ext>
                </a:extLst>
              </p:cNvPr>
              <p:cNvSpPr/>
              <p:nvPr/>
            </p:nvSpPr>
            <p:spPr>
              <a:xfrm>
                <a:off x="4398682" y="3125694"/>
                <a:ext cx="3185459" cy="1849596"/>
              </a:xfrm>
              <a:prstGeom prst="rect">
                <a:avLst/>
              </a:prstGeom>
              <a:solidFill>
                <a:srgbClr val="F3F3F5"/>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림 14">
              <a:extLst>
                <a:ext uri="{FF2B5EF4-FFF2-40B4-BE49-F238E27FC236}">
                  <a16:creationId xmlns:a16="http://schemas.microsoft.com/office/drawing/2014/main" id="{85BE3751-B346-A023-F1C5-2AF1CCA6AF76}"/>
                </a:ext>
              </a:extLst>
            </p:cNvPr>
            <p:cNvPicPr>
              <a:picLocks noChangeAspect="1"/>
            </p:cNvPicPr>
            <p:nvPr/>
          </p:nvPicPr>
          <p:blipFill rotWithShape="1">
            <a:blip r:embed="rId3"/>
            <a:srcRect l="24929" t="50961" r="26346" b="32867"/>
            <a:stretch/>
          </p:blipFill>
          <p:spPr>
            <a:xfrm>
              <a:off x="4238249" y="2992398"/>
              <a:ext cx="1533899" cy="266590"/>
            </a:xfrm>
            <a:prstGeom prst="rect">
              <a:avLst/>
            </a:prstGeom>
          </p:spPr>
        </p:pic>
        <p:pic>
          <p:nvPicPr>
            <p:cNvPr id="16" name="그림 15">
              <a:extLst>
                <a:ext uri="{FF2B5EF4-FFF2-40B4-BE49-F238E27FC236}">
                  <a16:creationId xmlns:a16="http://schemas.microsoft.com/office/drawing/2014/main" id="{6BAF06D8-529B-AFF7-014E-297176FC9FE1}"/>
                </a:ext>
              </a:extLst>
            </p:cNvPr>
            <p:cNvPicPr>
              <a:picLocks noChangeAspect="1"/>
            </p:cNvPicPr>
            <p:nvPr/>
          </p:nvPicPr>
          <p:blipFill rotWithShape="1">
            <a:blip r:embed="rId3"/>
            <a:srcRect l="34537" t="31431" r="34313" b="48192"/>
            <a:stretch/>
          </p:blipFill>
          <p:spPr>
            <a:xfrm>
              <a:off x="3520917" y="3006761"/>
              <a:ext cx="694435" cy="237865"/>
            </a:xfrm>
            <a:prstGeom prst="rect">
              <a:avLst/>
            </a:prstGeom>
          </p:spPr>
        </p:pic>
        <p:sp>
          <p:nvSpPr>
            <p:cNvPr id="17" name="부제목 2">
              <a:extLst>
                <a:ext uri="{FF2B5EF4-FFF2-40B4-BE49-F238E27FC236}">
                  <a16:creationId xmlns:a16="http://schemas.microsoft.com/office/drawing/2014/main" id="{B51530D7-3694-0877-A350-8F3709A5DB8B}"/>
                </a:ext>
              </a:extLst>
            </p:cNvPr>
            <p:cNvSpPr txBox="1">
              <a:spLocks/>
            </p:cNvSpPr>
            <p:nvPr/>
          </p:nvSpPr>
          <p:spPr>
            <a:xfrm>
              <a:off x="4252637" y="3026596"/>
              <a:ext cx="455977"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1100" b="1" dirty="0">
                  <a:solidFill>
                    <a:schemeClr val="accent6">
                      <a:lumMod val="75000"/>
                    </a:schemeClr>
                  </a:solidFill>
                  <a:latin typeface="G마켓 산스 TTF Bold" panose="02000000000000000000" pitchFamily="2" charset="-127"/>
                  <a:ea typeface="G마켓 산스 TTF Bold" panose="02000000000000000000" pitchFamily="2" charset="-127"/>
                </a:rPr>
                <a:t>AI</a:t>
              </a:r>
            </a:p>
          </p:txBody>
        </p:sp>
        <p:grpSp>
          <p:nvGrpSpPr>
            <p:cNvPr id="18" name="그룹 17">
              <a:extLst>
                <a:ext uri="{FF2B5EF4-FFF2-40B4-BE49-F238E27FC236}">
                  <a16:creationId xmlns:a16="http://schemas.microsoft.com/office/drawing/2014/main" id="{55D2D882-B12E-BA74-905C-65E90A6DEC35}"/>
                </a:ext>
              </a:extLst>
            </p:cNvPr>
            <p:cNvGrpSpPr/>
            <p:nvPr/>
          </p:nvGrpSpPr>
          <p:grpSpPr>
            <a:xfrm>
              <a:off x="3415602" y="3308578"/>
              <a:ext cx="2130045" cy="832225"/>
              <a:chOff x="-1201122" y="4402587"/>
              <a:chExt cx="2130045" cy="832225"/>
            </a:xfrm>
          </p:grpSpPr>
          <p:grpSp>
            <p:nvGrpSpPr>
              <p:cNvPr id="34" name="그룹 33">
                <a:extLst>
                  <a:ext uri="{FF2B5EF4-FFF2-40B4-BE49-F238E27FC236}">
                    <a16:creationId xmlns:a16="http://schemas.microsoft.com/office/drawing/2014/main" id="{9838F07E-2A4A-2723-694F-C3B54D71C5CB}"/>
                  </a:ext>
                </a:extLst>
              </p:cNvPr>
              <p:cNvGrpSpPr/>
              <p:nvPr/>
            </p:nvGrpSpPr>
            <p:grpSpPr>
              <a:xfrm>
                <a:off x="-955504" y="4402587"/>
                <a:ext cx="1594066" cy="832224"/>
                <a:chOff x="-955504" y="4402587"/>
                <a:chExt cx="1594066" cy="832224"/>
              </a:xfrm>
            </p:grpSpPr>
            <p:sp>
              <p:nvSpPr>
                <p:cNvPr id="37" name="직사각형 36">
                  <a:extLst>
                    <a:ext uri="{FF2B5EF4-FFF2-40B4-BE49-F238E27FC236}">
                      <a16:creationId xmlns:a16="http://schemas.microsoft.com/office/drawing/2014/main" id="{BD1E6490-A3DE-A820-8F47-3CB1CD023352}"/>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pic>
              <p:nvPicPr>
                <p:cNvPr id="38" name="그래픽 37" descr="남자 옆모습 단색으로 채워진">
                  <a:extLst>
                    <a:ext uri="{FF2B5EF4-FFF2-40B4-BE49-F238E27FC236}">
                      <a16:creationId xmlns:a16="http://schemas.microsoft.com/office/drawing/2014/main" id="{7F25E9A1-5C0F-4CAF-7292-8495AB0143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905" y="4647921"/>
                  <a:ext cx="501490" cy="501490"/>
                </a:xfrm>
                <a:prstGeom prst="rect">
                  <a:avLst/>
                </a:prstGeom>
              </p:spPr>
            </p:pic>
          </p:grpSp>
          <p:sp>
            <p:nvSpPr>
              <p:cNvPr id="35" name="부제목 2">
                <a:extLst>
                  <a:ext uri="{FF2B5EF4-FFF2-40B4-BE49-F238E27FC236}">
                    <a16:creationId xmlns:a16="http://schemas.microsoft.com/office/drawing/2014/main" id="{036D645A-7EAB-7E30-D97A-658EBDC24537}"/>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Natural Language Lab</a:t>
                </a:r>
              </a:p>
            </p:txBody>
          </p:sp>
          <p:sp>
            <p:nvSpPr>
              <p:cNvPr id="36" name="부제목 2">
                <a:extLst>
                  <a:ext uri="{FF2B5EF4-FFF2-40B4-BE49-F238E27FC236}">
                    <a16:creationId xmlns:a16="http://schemas.microsoft.com/office/drawing/2014/main" id="{D379FDDA-33FF-F30C-1964-94881AAC2086}"/>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Kim</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#NLP #AI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get information from …</a:t>
                </a:r>
              </a:p>
            </p:txBody>
          </p:sp>
        </p:grpSp>
        <p:grpSp>
          <p:nvGrpSpPr>
            <p:cNvPr id="19" name="그룹 18">
              <a:extLst>
                <a:ext uri="{FF2B5EF4-FFF2-40B4-BE49-F238E27FC236}">
                  <a16:creationId xmlns:a16="http://schemas.microsoft.com/office/drawing/2014/main" id="{D9215E48-B568-6FB3-E4B0-555B1D0C43CE}"/>
                </a:ext>
              </a:extLst>
            </p:cNvPr>
            <p:cNvGrpSpPr/>
            <p:nvPr/>
          </p:nvGrpSpPr>
          <p:grpSpPr>
            <a:xfrm>
              <a:off x="5593647" y="3308578"/>
              <a:ext cx="2130045" cy="832225"/>
              <a:chOff x="-1201122" y="4402587"/>
              <a:chExt cx="2130045" cy="832225"/>
            </a:xfrm>
          </p:grpSpPr>
          <p:sp>
            <p:nvSpPr>
              <p:cNvPr id="31" name="직사각형 30">
                <a:extLst>
                  <a:ext uri="{FF2B5EF4-FFF2-40B4-BE49-F238E27FC236}">
                    <a16:creationId xmlns:a16="http://schemas.microsoft.com/office/drawing/2014/main" id="{5D886087-EAD1-BB3A-FA8D-7121771A8EA4}"/>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2" name="부제목 2">
                <a:extLst>
                  <a:ext uri="{FF2B5EF4-FFF2-40B4-BE49-F238E27FC236}">
                    <a16:creationId xmlns:a16="http://schemas.microsoft.com/office/drawing/2014/main" id="{65AA9ABD-789E-98B0-1C49-FFBE8BBA7111}"/>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Machine Learning Lab</a:t>
                </a:r>
              </a:p>
            </p:txBody>
          </p:sp>
          <p:sp>
            <p:nvSpPr>
              <p:cNvPr id="33" name="부제목 2">
                <a:extLst>
                  <a:ext uri="{FF2B5EF4-FFF2-40B4-BE49-F238E27FC236}">
                    <a16:creationId xmlns:a16="http://schemas.microsoft.com/office/drawing/2014/main" id="{6AD99CD5-CF72-C968-CEE1-26F5EA33E25A}"/>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Song</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#ML #Unity #SmartFactory</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use machine Learning …</a:t>
                </a:r>
              </a:p>
            </p:txBody>
          </p:sp>
        </p:grpSp>
        <p:grpSp>
          <p:nvGrpSpPr>
            <p:cNvPr id="20" name="그룹 19">
              <a:extLst>
                <a:ext uri="{FF2B5EF4-FFF2-40B4-BE49-F238E27FC236}">
                  <a16:creationId xmlns:a16="http://schemas.microsoft.com/office/drawing/2014/main" id="{EDF47869-D34E-9CEB-2BE2-23DC57861A6F}"/>
                </a:ext>
              </a:extLst>
            </p:cNvPr>
            <p:cNvGrpSpPr/>
            <p:nvPr/>
          </p:nvGrpSpPr>
          <p:grpSpPr>
            <a:xfrm>
              <a:off x="3415602" y="4299723"/>
              <a:ext cx="2130045" cy="832225"/>
              <a:chOff x="-1201122" y="4402587"/>
              <a:chExt cx="2130045" cy="832225"/>
            </a:xfrm>
          </p:grpSpPr>
          <p:sp>
            <p:nvSpPr>
              <p:cNvPr id="28" name="직사각형 27">
                <a:extLst>
                  <a:ext uri="{FF2B5EF4-FFF2-40B4-BE49-F238E27FC236}">
                    <a16:creationId xmlns:a16="http://schemas.microsoft.com/office/drawing/2014/main" id="{90B36183-2D2D-93B4-194E-351561165637}"/>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9" name="부제목 2">
                <a:extLst>
                  <a:ext uri="{FF2B5EF4-FFF2-40B4-BE49-F238E27FC236}">
                    <a16:creationId xmlns:a16="http://schemas.microsoft.com/office/drawing/2014/main" id="{01736755-49C6-0447-D8C4-7D2C07F44042}"/>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Computer Graphics Lab</a:t>
                </a:r>
              </a:p>
            </p:txBody>
          </p:sp>
          <p:sp>
            <p:nvSpPr>
              <p:cNvPr id="30" name="부제목 2">
                <a:extLst>
                  <a:ext uri="{FF2B5EF4-FFF2-40B4-BE49-F238E27FC236}">
                    <a16:creationId xmlns:a16="http://schemas.microsoft.com/office/drawing/2014/main" id="{4CB98DA8-3C89-C280-2E7B-0D6B20A1F1E1}"/>
                  </a:ext>
                </a:extLst>
              </p:cNvPr>
              <p:cNvSpPr txBox="1">
                <a:spLocks/>
              </p:cNvSpPr>
              <p:nvPr/>
            </p:nvSpPr>
            <p:spPr>
              <a:xfrm>
                <a:off x="-493306" y="4627126"/>
                <a:ext cx="1259123" cy="607686"/>
              </a:xfrm>
              <a:prstGeom prst="rect">
                <a:avLst/>
              </a:prstGeom>
              <a:noFill/>
            </p:spPr>
            <p:txBody>
              <a:bodyPr vert="horz" lIns="91440" tIns="45720" rIns="91440" bIns="45720" rtlCol="0">
                <a:normAutofit fontScale="925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Jo</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#ML #Visualization #ComputerVision</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improve graphics by using AI …</a:t>
                </a:r>
              </a:p>
            </p:txBody>
          </p:sp>
        </p:grpSp>
        <p:grpSp>
          <p:nvGrpSpPr>
            <p:cNvPr id="21" name="그룹 20">
              <a:extLst>
                <a:ext uri="{FF2B5EF4-FFF2-40B4-BE49-F238E27FC236}">
                  <a16:creationId xmlns:a16="http://schemas.microsoft.com/office/drawing/2014/main" id="{06038FE5-5718-4747-C763-1BBEEFBAFB1F}"/>
                </a:ext>
              </a:extLst>
            </p:cNvPr>
            <p:cNvGrpSpPr/>
            <p:nvPr/>
          </p:nvGrpSpPr>
          <p:grpSpPr>
            <a:xfrm>
              <a:off x="5593647" y="4299723"/>
              <a:ext cx="2130045" cy="832225"/>
              <a:chOff x="-1201122" y="4402587"/>
              <a:chExt cx="2130045" cy="832225"/>
            </a:xfrm>
          </p:grpSpPr>
          <p:sp>
            <p:nvSpPr>
              <p:cNvPr id="25" name="직사각형 24">
                <a:extLst>
                  <a:ext uri="{FF2B5EF4-FFF2-40B4-BE49-F238E27FC236}">
                    <a16:creationId xmlns:a16="http://schemas.microsoft.com/office/drawing/2014/main" id="{082DB24E-247E-9641-3C43-00E62E1581ED}"/>
                  </a:ext>
                </a:extLst>
              </p:cNvPr>
              <p:cNvSpPr/>
              <p:nvPr/>
            </p:nvSpPr>
            <p:spPr>
              <a:xfrm>
                <a:off x="-955504" y="4402587"/>
                <a:ext cx="1594066" cy="832224"/>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6" name="부제목 2">
                <a:extLst>
                  <a:ext uri="{FF2B5EF4-FFF2-40B4-BE49-F238E27FC236}">
                    <a16:creationId xmlns:a16="http://schemas.microsoft.com/office/drawing/2014/main" id="{B200AC49-9899-9183-B18D-FCFD4AEC52F7}"/>
                  </a:ext>
                </a:extLst>
              </p:cNvPr>
              <p:cNvSpPr txBox="1">
                <a:spLocks/>
              </p:cNvSpPr>
              <p:nvPr/>
            </p:nvSpPr>
            <p:spPr>
              <a:xfrm>
                <a:off x="-1201122" y="4420084"/>
                <a:ext cx="2130045" cy="35678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800" b="1" dirty="0">
                    <a:solidFill>
                      <a:schemeClr val="accent6">
                        <a:lumMod val="75000"/>
                      </a:schemeClr>
                    </a:solidFill>
                    <a:latin typeface="G마켓 산스 TTF Bold" panose="02000000000000000000" pitchFamily="2" charset="-127"/>
                    <a:ea typeface="G마켓 산스 TTF Bold" panose="02000000000000000000" pitchFamily="2" charset="-127"/>
                  </a:rPr>
                  <a:t>Security Lab</a:t>
                </a:r>
              </a:p>
            </p:txBody>
          </p:sp>
          <p:sp>
            <p:nvSpPr>
              <p:cNvPr id="27" name="부제목 2">
                <a:extLst>
                  <a:ext uri="{FF2B5EF4-FFF2-40B4-BE49-F238E27FC236}">
                    <a16:creationId xmlns:a16="http://schemas.microsoft.com/office/drawing/2014/main" id="{26C70D52-BF73-5E7B-1843-351E559C654F}"/>
                  </a:ext>
                </a:extLst>
              </p:cNvPr>
              <p:cNvSpPr txBox="1">
                <a:spLocks/>
              </p:cNvSpPr>
              <p:nvPr/>
            </p:nvSpPr>
            <p:spPr>
              <a:xfrm>
                <a:off x="-493306" y="4627126"/>
                <a:ext cx="1259123" cy="607686"/>
              </a:xfrm>
              <a:prstGeom prst="rect">
                <a:avLst/>
              </a:prstGeom>
              <a:noFill/>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PhD Lee</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#Security #AI #SoftwareEngineering</a:t>
                </a:r>
              </a:p>
              <a:p>
                <a:pPr>
                  <a:spcBef>
                    <a:spcPts val="400"/>
                  </a:spcBef>
                </a:pPr>
                <a:r>
                  <a:rPr lang="en-US" altLang="ko-KR" sz="600" b="1" dirty="0">
                    <a:solidFill>
                      <a:schemeClr val="accent6">
                        <a:lumMod val="75000"/>
                      </a:schemeClr>
                    </a:solidFill>
                    <a:latin typeface="G마켓 산스 TTF Bold" panose="02000000000000000000" pitchFamily="2" charset="-127"/>
                    <a:ea typeface="G마켓 산스 TTF Bold" panose="02000000000000000000" pitchFamily="2" charset="-127"/>
                  </a:rPr>
                  <a:t>Recent Paper: How to detect virus by AI…</a:t>
                </a:r>
              </a:p>
            </p:txBody>
          </p:sp>
        </p:grpSp>
        <p:pic>
          <p:nvPicPr>
            <p:cNvPr id="22" name="그래픽 21" descr="남성 사무직 근로자 단색으로 채워진">
              <a:extLst>
                <a:ext uri="{FF2B5EF4-FFF2-40B4-BE49-F238E27FC236}">
                  <a16:creationId xmlns:a16="http://schemas.microsoft.com/office/drawing/2014/main" id="{407AD68A-2538-FB86-82E7-FCC20DA85B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9790" y="4545057"/>
              <a:ext cx="473637" cy="473637"/>
            </a:xfrm>
            <a:prstGeom prst="rect">
              <a:avLst/>
            </a:prstGeom>
          </p:spPr>
        </p:pic>
        <p:pic>
          <p:nvPicPr>
            <p:cNvPr id="23" name="그래픽 22" descr="남성 프로그래머 단색으로 채워진">
              <a:extLst>
                <a:ext uri="{FF2B5EF4-FFF2-40B4-BE49-F238E27FC236}">
                  <a16:creationId xmlns:a16="http://schemas.microsoft.com/office/drawing/2014/main" id="{C550F3B7-ED84-67D8-7090-5AF223A4AF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4476" y="3580848"/>
              <a:ext cx="479463" cy="479463"/>
            </a:xfrm>
            <a:prstGeom prst="rect">
              <a:avLst/>
            </a:prstGeom>
          </p:spPr>
        </p:pic>
        <p:pic>
          <p:nvPicPr>
            <p:cNvPr id="24" name="그래픽 23" descr="여성 과학자 단색으로 채워진">
              <a:extLst>
                <a:ext uri="{FF2B5EF4-FFF2-40B4-BE49-F238E27FC236}">
                  <a16:creationId xmlns:a16="http://schemas.microsoft.com/office/drawing/2014/main" id="{95D8F324-76D6-EEBB-1C53-B6C9278F2F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89653" y="4539586"/>
              <a:ext cx="460173" cy="460173"/>
            </a:xfrm>
            <a:prstGeom prst="rect">
              <a:avLst/>
            </a:prstGeom>
          </p:spPr>
        </p:pic>
      </p:grpSp>
    </p:spTree>
    <p:extLst>
      <p:ext uri="{BB962C8B-B14F-4D97-AF65-F5344CB8AC3E}">
        <p14:creationId xmlns:p14="http://schemas.microsoft.com/office/powerpoint/2010/main" val="23957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58333E-6 -2.96296E-6 L -0.17473 0.00047 " pathEditMode="relative" rAng="0" ptsTypes="AA">
                                      <p:cBhvr>
                                        <p:cTn id="16" dur="2000" fill="hold"/>
                                        <p:tgtEl>
                                          <p:spTgt spid="9"/>
                                        </p:tgtEl>
                                        <p:attrNameLst>
                                          <p:attrName>ppt_x</p:attrName>
                                          <p:attrName>ppt_y</p:attrName>
                                        </p:attrNameLst>
                                      </p:cBhvr>
                                      <p:rCtr x="-8737" y="23"/>
                                    </p:animMotion>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oftEdge rad="63500"/>
        </a:effectLst>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736</TotalTime>
  <Words>2681</Words>
  <Application>Microsoft Office PowerPoint</Application>
  <PresentationFormat>와이드스크린</PresentationFormat>
  <Paragraphs>253</Paragraphs>
  <Slides>18</Slides>
  <Notes>18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18</vt:i4>
      </vt:variant>
    </vt:vector>
  </HeadingPairs>
  <TitlesOfParts>
    <vt:vector size="23" baseType="lpstr">
      <vt:lpstr>G마켓 산스 TTF Bold</vt:lpstr>
      <vt:lpstr>noto</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장민석</dc:creator>
  <cp:lastModifiedBy>장민석</cp:lastModifiedBy>
  <cp:revision>61</cp:revision>
  <dcterms:created xsi:type="dcterms:W3CDTF">2024-09-30T13:14:46Z</dcterms:created>
  <dcterms:modified xsi:type="dcterms:W3CDTF">2024-10-04T01:35:34Z</dcterms:modified>
</cp:coreProperties>
</file>